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49" r:id="rId2"/>
    <p:sldId id="453" r:id="rId3"/>
    <p:sldId id="466" r:id="rId4"/>
    <p:sldId id="473" r:id="rId5"/>
    <p:sldId id="454" r:id="rId6"/>
    <p:sldId id="455" r:id="rId7"/>
    <p:sldId id="457" r:id="rId8"/>
    <p:sldId id="273" r:id="rId9"/>
    <p:sldId id="462" r:id="rId10"/>
    <p:sldId id="268" r:id="rId11"/>
    <p:sldId id="269" r:id="rId12"/>
    <p:sldId id="292" r:id="rId13"/>
    <p:sldId id="286" r:id="rId14"/>
  </p:sldIdLst>
  <p:sldSz cx="9144000" cy="5143500" type="screen16x9"/>
  <p:notesSz cx="6808788" cy="9939338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6F3"/>
    <a:srgbClr val="FFFFFF"/>
    <a:srgbClr val="0F466D"/>
    <a:srgbClr val="EAE5DC"/>
    <a:srgbClr val="FF5A15"/>
    <a:srgbClr val="B20D26"/>
    <a:srgbClr val="00CDB2"/>
    <a:srgbClr val="00CA6C"/>
    <a:srgbClr val="45AE5A"/>
    <a:srgbClr val="247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/>
    <p:restoredTop sz="86218" autoAdjust="0"/>
  </p:normalViewPr>
  <p:slideViewPr>
    <p:cSldViewPr snapToGrid="0" snapToObjects="1">
      <p:cViewPr varScale="1">
        <p:scale>
          <a:sx n="132" d="100"/>
          <a:sy n="132" d="100"/>
        </p:scale>
        <p:origin x="7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32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E71A8-272E-4BE3-BBB9-D825B4CE7568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E230F-22B9-4334-8F73-28EF563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8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09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2686-AEB5-437A-AEB5-0244FC969D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57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покупать и продавать ценные бумаги, выводить деньги с брокерских счетов на банковские, а также пополнять брокерские счета сохраняется. В сложившихся условиях Банк России рекомендует инвесторам не использовать заемные средства при покупке ценных бумаг, не предпринимать импульсивных действий, не доверять непроверенной информации и слухам. Банк России внимательно следит за устойчивостью брокеров и готов принимать необходимые меры.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3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2686-AEB5-437A-AEB5-0244FC969D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2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Несмотря</a:t>
            </a:r>
            <a:r>
              <a:rPr lang="ru-RU" baseline="0" dirty="0"/>
              <a:t> на усиление санкций, были предприняты меры, которые помогают людям и бизнесу адаптироваться к новым условиям.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7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58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Золотовалютные резервы — это инструмент, за счет которого центральный банк может защищать экономику от внешних кризисов. В тяжелых ситуациях они обеспечивают выплату валютного долга, критический импорт, стабилизируют валютный рынок. Хранить резервы внутри страны или потратить их внутри страны — это все равно что не иметь никаких резервов, вообще никакой защиты от внешних кризисов. Так наша страна жила в 1992–1999 годах. Тогда она была беззащитна перед внешними угрозами, это был практически непрекращающийся финансовый кризис. Именно поэтому центральный банк стремится накапливать резервы в хорошие времена и формировать структуру резервов таким образом, чтобы она позволила отреагировать на разные типы кризисов.</a:t>
            </a:r>
          </a:p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 2014 года Банк России учитывал в своей политике два возможных вида кризисов.</a:t>
            </a:r>
          </a:p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 — традиционный финансовый кризис, какие случались в мире раньше. Такие кризисы были в 2008, 2014 и 2020 годах. Во время этих кризисов сильно падают цены на наши экспортные товары, происходит резкий отток капитала из стран с развивающимися рынками. В такое время нужны резервы в валютах стран, с которыми Россия ведет активную торговлю и в которых номинированы долги компаний, банков и государства. Эти валюты — преимущественно доллары США и евро.</a:t>
            </a:r>
          </a:p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тип кризисов — геополитические. Чтобы такому кризису противостоять, необходимы резервы, на которые не могут воздействовать санкции западных государств. Поэтому Банк России за последние годы увеличил долю золота и китайского юаня почти до половины резервов.</a:t>
            </a:r>
          </a:p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 типы кризисов требуют принципиально разной реакции, по-разному влияют на экономику, но могут быть достаточно масштабными. Именно поэтому с 2014 года Банк России серьезно нарастил резервы. Сейчас они намного выше, чем у других стран с сопоставимыми экономиками. Так сделано именно потому, что Банк России учитывал, что если реализуется финансовый кризис, то оперативно воспользоваться золотом и юанями не будет возможности — эти активы не очень ликвидны. А если реализуется геополитический риск, то будут ограничены возможности использования резервов в долларах США и евро, и значит, необходим достаточный объем резервов в альтернативных активах.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6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Зарубежные санкции не ограничивают проведение операций по картам внутри России. </a:t>
            </a:r>
          </a:p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касается ограничений, они затронут только оплату</a:t>
            </a:r>
            <a:r>
              <a:rPr lang="ru-RU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товаров заграницей, оплату при помощи зарубежных 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pay-</a:t>
            </a:r>
            <a:r>
              <a:rPr lang="ru-RU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сервисов и оплату в зарубежных интернет-магазинах. </a:t>
            </a:r>
            <a:r>
              <a:rPr lang="ru-RU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4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течение месяца человек может перевести из России на свой счет или другому физическому лицу за рубеж не 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млн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долларов США или в эквиваленте в другой валюте. Через компании, оказывающие услуги по переводу денежных средств без открытия счета, можно перевести в течение месяца не более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тыс. долларов США или в эквиваленте в другой валюте.</a:t>
            </a:r>
          </a:p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 сегодняшний день перевести валюту за границу можно через компании, оказывающие услуги по переводу денежных средств. Кроме того, переводы доступны по реквизитам в ряде банков, которые не находятся под санкциями. Список стран, в которые можно сделать перевод, необходимо уточнять в банках.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2686-AEB5-437A-AEB5-0244FC969D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9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2686-AEB5-437A-AEB5-0244FC969D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4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403526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Palatino" pitchFamily="2" charset="0"/>
                <a:ea typeface="Palatino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2" y="4291306"/>
            <a:ext cx="4035265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C2CD66-6A58-484F-8D35-1EE8C7576A95}"/>
              </a:ext>
            </a:extLst>
          </p:cNvPr>
          <p:cNvSpPr txBox="1">
            <a:spLocks/>
          </p:cNvSpPr>
          <p:nvPr userDrawn="1"/>
        </p:nvSpPr>
        <p:spPr>
          <a:xfrm>
            <a:off x="8515350" y="474483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75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темный">
    <p:bg>
      <p:bgPr>
        <a:solidFill>
          <a:srgbClr val="0F4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DAD544-4B2A-8248-BC43-BC34373E6D88}"/>
              </a:ext>
            </a:extLst>
          </p:cNvPr>
          <p:cNvSpPr/>
          <p:nvPr userDrawn="1"/>
        </p:nvSpPr>
        <p:spPr>
          <a:xfrm>
            <a:off x="-1" y="488197"/>
            <a:ext cx="389823" cy="633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466D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E5D6B6-27A3-0645-8D7D-6FA80F171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79701" y="2456625"/>
            <a:ext cx="749222" cy="21228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8E84599-8B0E-6548-9082-8EC27678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705995-6889-A340-9750-73CB5DB9CFE3}"/>
              </a:ext>
            </a:extLst>
          </p:cNvPr>
          <p:cNvSpPr txBox="1">
            <a:spLocks/>
          </p:cNvSpPr>
          <p:nvPr userDrawn="1"/>
        </p:nvSpPr>
        <p:spPr>
          <a:xfrm>
            <a:off x="8604904" y="146541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B7B28-9673-AC40-A975-56FA91C93F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0388" y="1295718"/>
            <a:ext cx="7954962" cy="2992437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1pPr>
            <a:lvl2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2pPr>
            <a:lvl3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3pPr>
            <a:lvl4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4pPr>
            <a:lvl5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305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404" y="1807369"/>
            <a:ext cx="6118946" cy="1628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1B9F2CC-C042-064B-B147-DE2A1FE8E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264" y="1807369"/>
            <a:ext cx="1354836" cy="162877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250" b="1" cap="all" spc="23" baseline="0">
                <a:solidFill>
                  <a:schemeClr val="tx1"/>
                </a:solidFill>
                <a:latin typeface="Lora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995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7D20C4-996F-41F2-AC7C-7CA07392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25" y="1298447"/>
            <a:ext cx="7886700" cy="3352133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buClr>
                <a:schemeClr val="bg1">
                  <a:lumMod val="65000"/>
                </a:schemeClr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ACD8160-9786-9446-9146-9A65DD01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8966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139F26-9153-4749-90FB-FEFB86C3AC02}"/>
              </a:ext>
            </a:extLst>
          </p:cNvPr>
          <p:cNvSpPr/>
          <p:nvPr userDrawn="1"/>
        </p:nvSpPr>
        <p:spPr>
          <a:xfrm>
            <a:off x="-1" y="488197"/>
            <a:ext cx="389823" cy="633031"/>
          </a:xfrm>
          <a:prstGeom prst="rect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466D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0887A-1C34-F84E-91CF-FEEF713B7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79701" y="2456625"/>
            <a:ext cx="749222" cy="21228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D53869E1-C880-BD44-96A1-E0D79BEA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Palatino" pitchFamily="2" charset="0"/>
                <a:ea typeface="Palatino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A12A6-E7C0-A143-A978-ABF38ADA21A3}"/>
              </a:ext>
            </a:extLst>
          </p:cNvPr>
          <p:cNvSpPr txBox="1">
            <a:spLocks/>
          </p:cNvSpPr>
          <p:nvPr userDrawn="1"/>
        </p:nvSpPr>
        <p:spPr>
          <a:xfrm>
            <a:off x="559825" y="4869656"/>
            <a:ext cx="1400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Версия от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15.08.2022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0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139F26-9153-4749-90FB-FEFB86C3AC02}"/>
              </a:ext>
            </a:extLst>
          </p:cNvPr>
          <p:cNvSpPr/>
          <p:nvPr userDrawn="1"/>
        </p:nvSpPr>
        <p:spPr>
          <a:xfrm>
            <a:off x="-1" y="488197"/>
            <a:ext cx="389823" cy="633031"/>
          </a:xfrm>
          <a:prstGeom prst="rect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466D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0887A-1C34-F84E-91CF-FEEF713B7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79701" y="2456625"/>
            <a:ext cx="749222" cy="21228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D53869E1-C880-BD44-96A1-E0D79BEA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Palatino" pitchFamily="2" charset="0"/>
                <a:ea typeface="Palatino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0D3A278-3D0C-D240-B06D-18BF5E384C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0388" y="1295718"/>
            <a:ext cx="7954962" cy="2992437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1pPr>
            <a:lvl2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2pPr>
            <a:lvl3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3pPr>
            <a:lvl4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4pPr>
            <a:lvl5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4C4FEF-FE5D-5F42-A869-2740535FE98C}"/>
              </a:ext>
            </a:extLst>
          </p:cNvPr>
          <p:cNvSpPr txBox="1">
            <a:spLocks/>
          </p:cNvSpPr>
          <p:nvPr userDrawn="1"/>
        </p:nvSpPr>
        <p:spPr>
          <a:xfrm>
            <a:off x="559825" y="4869656"/>
            <a:ext cx="1400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Версия от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15.08.2022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6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нтент светлый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8BC87EC-D6A5-4042-90F4-130956273DCF}"/>
              </a:ext>
            </a:extLst>
          </p:cNvPr>
          <p:cNvSpPr/>
          <p:nvPr userDrawn="1"/>
        </p:nvSpPr>
        <p:spPr>
          <a:xfrm>
            <a:off x="0" y="1813592"/>
            <a:ext cx="9144000" cy="33299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139F26-9153-4749-90FB-FEFB86C3AC02}"/>
              </a:ext>
            </a:extLst>
          </p:cNvPr>
          <p:cNvSpPr/>
          <p:nvPr userDrawn="1"/>
        </p:nvSpPr>
        <p:spPr>
          <a:xfrm>
            <a:off x="-1" y="488197"/>
            <a:ext cx="389823" cy="633031"/>
          </a:xfrm>
          <a:prstGeom prst="rect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466D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0887A-1C34-F84E-91CF-FEEF713B7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79701" y="2456625"/>
            <a:ext cx="749222" cy="21228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D53869E1-C880-BD44-96A1-E0D79BEA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84304B-B7AE-1146-86E7-47030C950E17}"/>
              </a:ext>
            </a:extLst>
          </p:cNvPr>
          <p:cNvSpPr txBox="1">
            <a:spLocks/>
          </p:cNvSpPr>
          <p:nvPr userDrawn="1"/>
        </p:nvSpPr>
        <p:spPr>
          <a:xfrm>
            <a:off x="559825" y="4869656"/>
            <a:ext cx="1400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Версия от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15.08.2022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Контент светлый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8BC87EC-D6A5-4042-90F4-130956273DCF}"/>
              </a:ext>
            </a:extLst>
          </p:cNvPr>
          <p:cNvSpPr/>
          <p:nvPr userDrawn="1"/>
        </p:nvSpPr>
        <p:spPr>
          <a:xfrm>
            <a:off x="0" y="2651050"/>
            <a:ext cx="9144000" cy="2492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139F26-9153-4749-90FB-FEFB86C3AC02}"/>
              </a:ext>
            </a:extLst>
          </p:cNvPr>
          <p:cNvSpPr/>
          <p:nvPr userDrawn="1"/>
        </p:nvSpPr>
        <p:spPr>
          <a:xfrm>
            <a:off x="-1" y="488197"/>
            <a:ext cx="389823" cy="633031"/>
          </a:xfrm>
          <a:prstGeom prst="rect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466D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0887A-1C34-F84E-91CF-FEEF713B7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79701" y="2456625"/>
            <a:ext cx="749222" cy="21228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D53869E1-C880-BD44-96A1-E0D79BEA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670FF2-689B-A74E-A773-A7CDA6F11A95}"/>
              </a:ext>
            </a:extLst>
          </p:cNvPr>
          <p:cNvSpPr txBox="1">
            <a:spLocks/>
          </p:cNvSpPr>
          <p:nvPr userDrawn="1"/>
        </p:nvSpPr>
        <p:spPr>
          <a:xfrm>
            <a:off x="559825" y="4869656"/>
            <a:ext cx="1400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Версия от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15.08.2022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0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051286-DBE1-1C4E-9648-37E21933080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9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139F26-9153-4749-90FB-FEFB86C3AC02}"/>
              </a:ext>
            </a:extLst>
          </p:cNvPr>
          <p:cNvSpPr/>
          <p:nvPr userDrawn="1"/>
        </p:nvSpPr>
        <p:spPr>
          <a:xfrm>
            <a:off x="-1" y="488197"/>
            <a:ext cx="389823" cy="633031"/>
          </a:xfrm>
          <a:prstGeom prst="rect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466D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0887A-1C34-F84E-91CF-FEEF713B7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79701" y="2456625"/>
            <a:ext cx="749222" cy="21228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D53869E1-C880-BD44-96A1-E0D79BEA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6A0C54-BF83-274F-AE7A-DEFE1D85805A}"/>
              </a:ext>
            </a:extLst>
          </p:cNvPr>
          <p:cNvSpPr txBox="1">
            <a:spLocks/>
          </p:cNvSpPr>
          <p:nvPr userDrawn="1"/>
        </p:nvSpPr>
        <p:spPr>
          <a:xfrm>
            <a:off x="8604904" y="146541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05B3DD-BE4B-6945-98C1-2149043BFCC3}"/>
              </a:ext>
            </a:extLst>
          </p:cNvPr>
          <p:cNvSpPr txBox="1">
            <a:spLocks/>
          </p:cNvSpPr>
          <p:nvPr userDrawn="1"/>
        </p:nvSpPr>
        <p:spPr>
          <a:xfrm>
            <a:off x="559825" y="4869656"/>
            <a:ext cx="1400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Версия от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15.08.2022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9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0DA41B1-234F-094A-A094-B5D95BCD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CA9B646-C5DA-7644-9A13-EE966F3F14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0388" y="1295718"/>
            <a:ext cx="7954962" cy="2992437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1pPr>
            <a:lvl2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2pPr>
            <a:lvl3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3pPr>
            <a:lvl4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4pPr>
            <a:lvl5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94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C22FE1D-339F-FB46-897E-6EA0283B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9628C5B-CDA9-3345-BED0-93650D495C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0388" y="1295718"/>
            <a:ext cx="7954962" cy="2992437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1pPr>
            <a:lvl2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2pPr>
            <a:lvl3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3pPr>
            <a:lvl4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4pPr>
            <a:lvl5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35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DAD544-4B2A-8248-BC43-BC34373E6D88}"/>
              </a:ext>
            </a:extLst>
          </p:cNvPr>
          <p:cNvSpPr/>
          <p:nvPr userDrawn="1"/>
        </p:nvSpPr>
        <p:spPr>
          <a:xfrm>
            <a:off x="-1" y="488197"/>
            <a:ext cx="389823" cy="633031"/>
          </a:xfrm>
          <a:prstGeom prst="rect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466D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E5D6B6-27A3-0645-8D7D-6FA80F171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79701" y="2456625"/>
            <a:ext cx="749222" cy="21228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8E84599-8B0E-6548-9082-8EC27678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705995-6889-A340-9750-73CB5DB9CFE3}"/>
              </a:ext>
            </a:extLst>
          </p:cNvPr>
          <p:cNvSpPr txBox="1">
            <a:spLocks/>
          </p:cNvSpPr>
          <p:nvPr userDrawn="1"/>
        </p:nvSpPr>
        <p:spPr>
          <a:xfrm>
            <a:off x="8604904" y="146541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CB87B7B-8EC5-AC4B-9230-2A38C03CA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0388" y="1295718"/>
            <a:ext cx="7954962" cy="2992437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1pPr>
            <a:lvl2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2pPr>
            <a:lvl3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3pPr>
            <a:lvl4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4pPr>
            <a:lvl5pPr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E630E3-4EC6-9643-8C20-90C859E1D07E}"/>
              </a:ext>
            </a:extLst>
          </p:cNvPr>
          <p:cNvSpPr txBox="1">
            <a:spLocks/>
          </p:cNvSpPr>
          <p:nvPr userDrawn="1"/>
        </p:nvSpPr>
        <p:spPr>
          <a:xfrm>
            <a:off x="559825" y="4869656"/>
            <a:ext cx="1400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Версия от 17.05.2022</a:t>
            </a:r>
          </a:p>
        </p:txBody>
      </p:sp>
    </p:spTree>
    <p:extLst>
      <p:ext uri="{BB962C8B-B14F-4D97-AF65-F5344CB8AC3E}">
        <p14:creationId xmlns:p14="http://schemas.microsoft.com/office/powerpoint/2010/main" val="323857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825" y="1298447"/>
            <a:ext cx="7886700" cy="3352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AEFB36-951B-AC4A-9612-1DBFC1D7AE9D}"/>
              </a:ext>
            </a:extLst>
          </p:cNvPr>
          <p:cNvSpPr txBox="1">
            <a:spLocks/>
          </p:cNvSpPr>
          <p:nvPr userDrawn="1"/>
        </p:nvSpPr>
        <p:spPr>
          <a:xfrm>
            <a:off x="8604904" y="146541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6" r:id="rId3"/>
    <p:sldLayoutId id="2147483693" r:id="rId4"/>
    <p:sldLayoutId id="2147483694" r:id="rId5"/>
    <p:sldLayoutId id="2147483692" r:id="rId6"/>
    <p:sldLayoutId id="2147483691" r:id="rId7"/>
    <p:sldLayoutId id="2147483673" r:id="rId8"/>
    <p:sldLayoutId id="2147483659" r:id="rId9"/>
    <p:sldLayoutId id="2147483695" r:id="rId10"/>
    <p:sldLayoutId id="2147483682" r:id="rId11"/>
    <p:sldLayoutId id="2147483689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Palatino" pitchFamily="2" charset="0"/>
          <a:ea typeface="Palatino" pitchFamily="2" charset="0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11" Type="http://schemas.openxmlformats.org/officeDocument/2006/relationships/image" Target="../media/image41.sv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34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7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bp.nspk.ru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держка 11">
            <a:extLst>
              <a:ext uri="{FF2B5EF4-FFF2-40B4-BE49-F238E27FC236}">
                <a16:creationId xmlns:a16="http://schemas.microsoft.com/office/drawing/2014/main" id="{352D1D0E-CEF1-064E-AC49-0B01988C13FF}"/>
              </a:ext>
            </a:extLst>
          </p:cNvPr>
          <p:cNvSpPr/>
          <p:nvPr/>
        </p:nvSpPr>
        <p:spPr>
          <a:xfrm rot="10800000">
            <a:off x="5800724" y="0"/>
            <a:ext cx="3343275" cy="514350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784404-85A2-7040-8F19-BFBBD7959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06" y="903376"/>
            <a:ext cx="3136900" cy="345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40C1B0-3406-244F-884A-A9DA7CDA1644}"/>
              </a:ext>
            </a:extLst>
          </p:cNvPr>
          <p:cNvSpPr txBox="1"/>
          <p:nvPr/>
        </p:nvSpPr>
        <p:spPr>
          <a:xfrm>
            <a:off x="5643563" y="999360"/>
            <a:ext cx="7922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>
                <a:latin typeface="Lora" pitchFamily="2" charset="0"/>
              </a:rPr>
              <a:t>?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60CEFE2-AA0F-D942-90A4-B70D78E6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1863524"/>
            <a:ext cx="4164806" cy="232952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Palatino" pitchFamily="2" charset="0"/>
                <a:ea typeface="Palatino" pitchFamily="2" charset="0"/>
                <a:cs typeface="Times New Roman" panose="02020603050405020304" pitchFamily="18" charset="0"/>
              </a:rPr>
              <a:t>Что изменилось </a:t>
            </a:r>
            <a:br>
              <a:rPr lang="ru-RU" sz="3200" dirty="0">
                <a:solidFill>
                  <a:schemeClr val="tx1"/>
                </a:solidFill>
                <a:latin typeface="Palatino" pitchFamily="2" charset="0"/>
                <a:ea typeface="Palatino" pitchFamily="2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Times New Roman" panose="02020603050405020304" pitchFamily="18" charset="0"/>
              </a:rPr>
              <a:t>в финансовой сфере </a:t>
            </a:r>
            <a:r>
              <a:rPr lang="ru-RU" sz="3200" dirty="0">
                <a:solidFill>
                  <a:schemeClr val="tx1"/>
                </a:solidFill>
                <a:latin typeface="Palatino" pitchFamily="2" charset="0"/>
                <a:ea typeface="Palatino" pitchFamily="2" charset="0"/>
                <a:cs typeface="Times New Roman" panose="02020603050405020304" pitchFamily="18" charset="0"/>
              </a:rPr>
              <a:t>после введения санкций?</a:t>
            </a:r>
          </a:p>
        </p:txBody>
      </p:sp>
    </p:spTree>
    <p:extLst>
      <p:ext uri="{BB962C8B-B14F-4D97-AF65-F5344CB8AC3E}">
        <p14:creationId xmlns:p14="http://schemas.microsoft.com/office/powerpoint/2010/main" val="902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Вклады в валюте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19A6324-69E4-8C46-9A49-E2A828D882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863" y="1108224"/>
            <a:ext cx="514552" cy="514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13D9F1-CD70-D64E-93C7-C100A3D8A2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884" y="843228"/>
            <a:ext cx="2614134" cy="43002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C7CEED-1DD6-DC4B-BAE5-8CC798FDB2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798" y="1887772"/>
            <a:ext cx="514552" cy="51455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A7C25B-61D3-5946-B15E-7A7632093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695" y="906238"/>
            <a:ext cx="514552" cy="51455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32C2E76-E807-664B-B924-F9071F5F632E}"/>
              </a:ext>
            </a:extLst>
          </p:cNvPr>
          <p:cNvSpPr/>
          <p:nvPr/>
        </p:nvSpPr>
        <p:spPr>
          <a:xfrm>
            <a:off x="567270" y="1205800"/>
            <a:ext cx="5077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Все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деньги сохранны, даже если банк попал под санкции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E4D377-32E1-E945-8A25-B4992D4F402F}"/>
              </a:ext>
            </a:extLst>
          </p:cNvPr>
          <p:cNvSpPr txBox="1"/>
          <p:nvPr/>
        </p:nvSpPr>
        <p:spPr>
          <a:xfrm>
            <a:off x="559824" y="2224199"/>
            <a:ext cx="44081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В одном банке можно снять наличными доллары или евро (в эквиваленте до </a:t>
            </a:r>
            <a:r>
              <a:rPr lang="en-US" sz="1200" dirty="0"/>
              <a:t>10 000$)</a:t>
            </a:r>
            <a:endParaRPr lang="ru-RU" sz="1200" dirty="0"/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spc="-11" dirty="0">
                <a:solidFill>
                  <a:srgbClr val="2B2E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Если нужно снять более </a:t>
            </a:r>
            <a:r>
              <a:rPr lang="en-US" sz="1200" spc="-11" dirty="0">
                <a:solidFill>
                  <a:srgbClr val="2B2E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 </a:t>
            </a:r>
            <a:r>
              <a:rPr lang="ru-RU" sz="1200" spc="-11" dirty="0">
                <a:solidFill>
                  <a:srgbClr val="2B2E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000</a:t>
            </a:r>
            <a:r>
              <a:rPr lang="en-US" sz="1200" spc="-11" dirty="0">
                <a:solidFill>
                  <a:srgbClr val="2B2E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$</a:t>
            </a:r>
            <a:r>
              <a:rPr lang="ru-RU" sz="1200" spc="-11" dirty="0">
                <a:solidFill>
                  <a:srgbClr val="2B2E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то остаток суммы будет выдан в рублях</a:t>
            </a: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7BC82B0-3609-FB40-AA53-B3F49342EA5E}"/>
              </a:ext>
            </a:extLst>
          </p:cNvPr>
          <p:cNvGrpSpPr/>
          <p:nvPr/>
        </p:nvGrpSpPr>
        <p:grpSpPr>
          <a:xfrm>
            <a:off x="567270" y="157404"/>
            <a:ext cx="6989399" cy="246221"/>
            <a:chOff x="567270" y="157404"/>
            <a:chExt cx="6989399" cy="246221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C4D3DED-4F97-E149-8C86-907979A873BF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ea typeface="Roboto" panose="02000000000000000000" pitchFamily="2" charset="0"/>
                  <a:cs typeface="Futura Medium" panose="020B0602020204020303" pitchFamily="34" charset="-79"/>
                </a:rPr>
                <a:t>Немного теории</a:t>
              </a:r>
            </a:p>
          </p:txBody>
        </p: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5F0BF4DB-3A90-D842-8D08-4E5566CDBB9F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96" name="Группа 95">
                <a:extLst>
                  <a:ext uri="{FF2B5EF4-FFF2-40B4-BE49-F238E27FC236}">
                    <a16:creationId xmlns:a16="http://schemas.microsoft.com/office/drawing/2014/main" id="{1C8E69A7-7250-2247-88F0-3138E124EBA7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9C52BE9B-A00E-254F-A897-12079974C6D0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Санкции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BEF26773-336A-BA49-BBB8-F0335E389CF3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Наличные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49232472-3C27-D94F-829F-8F46B60ED87F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Карты и оплата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568F8E97-3250-7F44-BEEB-A39C64D6CC53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Переводы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CD6BAFD-F7A3-5244-9FB1-04EB051AE8E4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accent5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Счета и вклады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2749DE41-7464-4D46-AB14-C1CDFE44367E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Кредит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39827472-B651-2846-A560-F3EAD6719245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Инвестиции</a:t>
                  </a:r>
                </a:p>
              </p:txBody>
            </p:sp>
          </p:grp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:a16="http://schemas.microsoft.com/office/drawing/2014/main" id="{8E16976C-6079-F445-A089-365101D4CB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6170" y="588682"/>
                <a:ext cx="911935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B068BBF-FA30-E846-B74A-3A6BCBB19FA9}"/>
              </a:ext>
            </a:extLst>
          </p:cNvPr>
          <p:cNvSpPr txBox="1"/>
          <p:nvPr/>
        </p:nvSpPr>
        <p:spPr>
          <a:xfrm>
            <a:off x="567270" y="188777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Если вклад был открыт до 9 марта 2022: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3B9A58-E89E-FD45-AD29-9E94AB560100}"/>
              </a:ext>
            </a:extLst>
          </p:cNvPr>
          <p:cNvSpPr txBox="1"/>
          <p:nvPr/>
        </p:nvSpPr>
        <p:spPr>
          <a:xfrm>
            <a:off x="559825" y="3515325"/>
            <a:ext cx="4272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Если вклад был открыт после 9 марта 2022: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3BE5F-5D32-DF43-A005-3ACFEA163959}"/>
              </a:ext>
            </a:extLst>
          </p:cNvPr>
          <p:cNvSpPr txBox="1"/>
          <p:nvPr/>
        </p:nvSpPr>
        <p:spPr>
          <a:xfrm>
            <a:off x="559825" y="3799200"/>
            <a:ext cx="41225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spc="-11" dirty="0">
                <a:solidFill>
                  <a:srgbClr val="2B2E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Снять с него средства можно только в рублях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rgbClr val="F9F6F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rgbClr val="F9F6F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A18A7-C8B6-BE41-A00B-D6446189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Кредит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29FF4D2-5349-9147-AB2D-3C4C2D1A498F}"/>
              </a:ext>
            </a:extLst>
          </p:cNvPr>
          <p:cNvSpPr/>
          <p:nvPr/>
        </p:nvSpPr>
        <p:spPr>
          <a:xfrm>
            <a:off x="567270" y="1205800"/>
            <a:ext cx="5244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Ничего не меняется, даже если ваш банк попал под санкции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DB55C5-C52D-E14A-8924-AACAAF08492A}"/>
              </a:ext>
            </a:extLst>
          </p:cNvPr>
          <p:cNvSpPr txBox="1"/>
          <p:nvPr/>
        </p:nvSpPr>
        <p:spPr>
          <a:xfrm>
            <a:off x="559824" y="2177315"/>
            <a:ext cx="4295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Если вы уже получили розничный кредит по фиксированной ставке, </a:t>
            </a:r>
            <a:r>
              <a:rPr lang="ru-RU" sz="1400" b="1" dirty="0"/>
              <a:t>условия не изменяются</a:t>
            </a: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Если договор не предусматривает пересмотр кредитной ставки, а банк её всё же повысил – пишите жалобу в интернет-приёмную Банка России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C4D572-588E-B242-9B1F-FDE5A606C4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700" y="1442378"/>
            <a:ext cx="3195743" cy="3153002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83DCB57-3587-C54A-8CCC-8705DD0BB853}"/>
              </a:ext>
            </a:extLst>
          </p:cNvPr>
          <p:cNvGrpSpPr/>
          <p:nvPr/>
        </p:nvGrpSpPr>
        <p:grpSpPr>
          <a:xfrm>
            <a:off x="567270" y="167047"/>
            <a:ext cx="6989399" cy="246221"/>
            <a:chOff x="567270" y="157404"/>
            <a:chExt cx="6989399" cy="24622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8D2ACE-C7A1-AE4C-A867-5DA91A281BE2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ea typeface="Roboto" panose="02000000000000000000" pitchFamily="2" charset="0"/>
                  <a:cs typeface="Futura Medium" panose="020B0602020204020303" pitchFamily="34" charset="-79"/>
                </a:rPr>
                <a:t>Немного теории</a:t>
              </a:r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A56F8BF1-34DF-8940-85C0-E90D7C4DAFE1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CDABBC84-3E35-D742-B4ED-FE2EFA792BAA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08BEEE9-92F2-1449-9111-5CE0DC415C6C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Санкции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12A16E6-A290-1E4B-877F-DC67F70F6A44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Наличные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9462683-4D47-2443-9DC7-7D3E3F86E424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Карты и оплата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F546066-40D7-104E-BC44-9005A00485E9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Переводы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E637121-D292-0E49-B892-10DBED357398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Счета и вклады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19A1249-C6DF-0844-9D57-D8BD71125295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accent5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Кредит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3403B45-5B9E-6E42-A805-2072A2509420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Инвестиции</a:t>
                  </a:r>
                </a:p>
              </p:txBody>
            </p:sp>
          </p:grp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CA4DC00B-79FE-DC4E-BC37-55AA83BADD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1120" y="588682"/>
                <a:ext cx="421949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rgbClr val="F9F6F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rgbClr val="F9F6F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B24426-374F-334A-A979-9705B5D885E5}"/>
              </a:ext>
            </a:extLst>
          </p:cNvPr>
          <p:cNvSpPr txBox="1"/>
          <p:nvPr/>
        </p:nvSpPr>
        <p:spPr>
          <a:xfrm>
            <a:off x="567270" y="1205800"/>
            <a:ext cx="4146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Сохраняется возможность покупать и продавать </a:t>
            </a:r>
            <a:r>
              <a:rPr lang="ru-RU" sz="1400" b="1" dirty="0"/>
              <a:t>российские</a:t>
            </a:r>
            <a:r>
              <a:rPr lang="ru-RU" sz="1400" dirty="0"/>
              <a:t> ценные бумаги</a:t>
            </a: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Можно выводить деньги с брокерских счетов на банковские</a:t>
            </a: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Можно пополнять брокерские счета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4D53F1-B339-F743-A839-4D2D3CFE12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60" y="645526"/>
            <a:ext cx="790860" cy="23596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75B836-7F56-CB4D-AE6F-9D6D90704C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337" y="617188"/>
            <a:ext cx="1094712" cy="27581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96D5162-A9C1-494B-8DF1-A56F802B8B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20866" y="1506040"/>
            <a:ext cx="3523134" cy="2999015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FB84973-01B5-7146-BF14-EC33E1F480A1}"/>
              </a:ext>
            </a:extLst>
          </p:cNvPr>
          <p:cNvGrpSpPr/>
          <p:nvPr/>
        </p:nvGrpSpPr>
        <p:grpSpPr>
          <a:xfrm>
            <a:off x="567270" y="157404"/>
            <a:ext cx="6989399" cy="246221"/>
            <a:chOff x="567270" y="157404"/>
            <a:chExt cx="6989399" cy="24622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2F9F1E-8344-4C4D-8A10-A98F163298FB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ea typeface="Roboto" panose="02000000000000000000" pitchFamily="2" charset="0"/>
                  <a:cs typeface="Futura Medium" panose="020B0602020204020303" pitchFamily="34" charset="-79"/>
                </a:rPr>
                <a:t>Немного теории</a:t>
              </a:r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99C750E-C6F9-AF42-BA78-C815AA0A3C5E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BEFF1423-08B2-B549-B81F-A9ADD7A782FB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81B3753-D5B5-5C45-949B-40CC6B0FC942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Санкции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9E611AD-787A-3C41-8306-73508C5E9D8B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Наличные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76AD6BD-668D-1D40-B849-C40602FE506C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Карты и оплата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49CD42F-2166-434D-8AF8-06F7E5916602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Переводы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791C035-C846-2F45-BEA4-10DBB8DB5113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Счета и вклады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53D2BAF-C4BE-7E42-9118-0EA297586833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Кредит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9F426F5-F13F-1342-873F-2777384372E9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accent5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Инвестиции</a:t>
                  </a:r>
                </a:p>
              </p:txBody>
            </p:sp>
          </p:grp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7BBBE746-612F-0442-BBE7-7EC92073E7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9938" y="588682"/>
                <a:ext cx="712894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Прямоугольник 2"/>
          <p:cNvSpPr/>
          <p:nvPr/>
        </p:nvSpPr>
        <p:spPr>
          <a:xfrm>
            <a:off x="2016631" y="3519290"/>
            <a:ext cx="27240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F466D"/>
                </a:solidFill>
              </a:rPr>
              <a:t>Ответы на главные вопросы о </a:t>
            </a:r>
            <a:r>
              <a:rPr lang="ru-RU" sz="1100" b="1" dirty="0">
                <a:solidFill>
                  <a:srgbClr val="0F466D"/>
                </a:solidFill>
              </a:rPr>
              <a:t>блокировке иностранных ценных бумаг </a:t>
            </a:r>
            <a:r>
              <a:rPr lang="ru-RU" sz="1100" dirty="0">
                <a:solidFill>
                  <a:srgbClr val="0F466D"/>
                </a:solidFill>
              </a:rPr>
              <a:t>есть на сайте Банка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775" y="3313321"/>
            <a:ext cx="1012102" cy="10121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5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F71784-EACE-4F49-95B1-D189B622E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013" y="1213695"/>
            <a:ext cx="2711163" cy="37513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48320" y="4065886"/>
            <a:ext cx="4332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B20D26"/>
                </a:solidFill>
                <a:latin typeface=""/>
              </a:rPr>
              <a:t>Берегите себя и свои финансы!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A31F902-FB24-A341-A608-61874837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Взвешенные решения – ключ к решению многих проблем</a:t>
            </a:r>
          </a:p>
        </p:txBody>
      </p:sp>
      <p:sp>
        <p:nvSpPr>
          <p:cNvPr id="27" name="Объект 26">
            <a:extLst>
              <a:ext uri="{FF2B5EF4-FFF2-40B4-BE49-F238E27FC236}">
                <a16:creationId xmlns:a16="http://schemas.microsoft.com/office/drawing/2014/main" id="{9DEC18D9-AF17-DB46-85DA-6FD165A3ACE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59824" y="1741488"/>
            <a:ext cx="4053273" cy="2061255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B20D26"/>
              </a:buClr>
            </a:pPr>
            <a:r>
              <a:rPr lang="ru-RU" dirty="0"/>
              <a:t>Все ваши текущие решения скорее всего будут требовать корректировки, изменений, в зависимости от того, как меняются обстоятельства – будьте к этому </a:t>
            </a:r>
            <a:r>
              <a:rPr lang="ru-RU" dirty="0" smtClean="0"/>
              <a:t>готовы</a:t>
            </a:r>
            <a:endParaRPr lang="ru-RU" dirty="0"/>
          </a:p>
          <a:p>
            <a:pPr marL="285750" indent="-285750">
              <a:spcBef>
                <a:spcPts val="1200"/>
              </a:spcBef>
              <a:buClr>
                <a:srgbClr val="B20D26"/>
              </a:buClr>
            </a:pPr>
            <a:r>
              <a:rPr lang="ru-RU" dirty="0"/>
              <a:t>Любой кризис имеет не только начало, но и конец, за которым чаще всего следует подъем и выравнивание </a:t>
            </a:r>
            <a:r>
              <a:rPr lang="ru-RU" dirty="0" smtClean="0"/>
              <a:t>ситуации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4EBD6-B4A3-1844-853D-C515C34E7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33265" y="1014689"/>
            <a:ext cx="6861515" cy="37018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D0DE1-6555-C54B-B051-BA9DFEE7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Palatino" pitchFamily="2" charset="0"/>
                <a:ea typeface="Palatino" pitchFamily="2" charset="0"/>
                <a:cs typeface="Times New Roman" panose="02020603050405020304" pitchFamily="18" charset="0"/>
              </a:rPr>
              <a:t>Против России ввели санкции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0F0496E6-D181-1147-8543-52ED5DCDBB5C}"/>
              </a:ext>
            </a:extLst>
          </p:cNvPr>
          <p:cNvSpPr/>
          <p:nvPr/>
        </p:nvSpPr>
        <p:spPr>
          <a:xfrm>
            <a:off x="559825" y="2124568"/>
            <a:ext cx="482164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Санкции не повлияли на возможность платить картами </a:t>
            </a:r>
            <a:r>
              <a:rPr lang="en" sz="1200" dirty="0"/>
              <a:t>Visa </a:t>
            </a:r>
            <a:r>
              <a:rPr lang="ru-RU" sz="1200" dirty="0"/>
              <a:t>и </a:t>
            </a:r>
            <a:r>
              <a:rPr lang="en" sz="1200" dirty="0"/>
              <a:t>MasterCard </a:t>
            </a:r>
            <a:r>
              <a:rPr lang="ru-RU" sz="1200" dirty="0"/>
              <a:t>внутри России; карты «Мир» принимаются не только в России, но и еще 10 странах</a:t>
            </a:r>
          </a:p>
          <a:p>
            <a:pPr marL="171450" indent="-1714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Повышение ключевой ставки </a:t>
            </a:r>
            <a:r>
              <a:rPr lang="en-US" sz="1200" dirty="0"/>
              <a:t>(</a:t>
            </a:r>
            <a:r>
              <a:rPr lang="ru-RU" sz="1200" dirty="0"/>
              <a:t>сейчас составляет </a:t>
            </a:r>
            <a:r>
              <a:rPr lang="en-US" sz="1200" dirty="0" smtClean="0"/>
              <a:t>7,5</a:t>
            </a:r>
            <a:r>
              <a:rPr lang="ru-RU" sz="1200" dirty="0" smtClean="0"/>
              <a:t>%) </a:t>
            </a:r>
            <a:r>
              <a:rPr lang="ru-RU" sz="1200" dirty="0" smtClean="0"/>
              <a:t>сдержало </a:t>
            </a:r>
            <a:r>
              <a:rPr lang="ru-RU" sz="1200" dirty="0"/>
              <a:t>рост цен и </a:t>
            </a:r>
            <a:r>
              <a:rPr lang="ru-RU" sz="1200" dirty="0" smtClean="0"/>
              <a:t>защитило </a:t>
            </a:r>
            <a:r>
              <a:rPr lang="ru-RU" sz="1200" dirty="0"/>
              <a:t>сбережения от инфляции</a:t>
            </a:r>
          </a:p>
          <a:p>
            <a:pPr marL="171450" indent="-1714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Курс рубля вернулся к уровням, близким к докризисным</a:t>
            </a:r>
          </a:p>
          <a:p>
            <a:pPr marL="171450" indent="-1714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Сохранена устойчивость банковской системы и потенциал кредитования экономики</a:t>
            </a:r>
          </a:p>
          <a:p>
            <a:pPr marL="171450" indent="-1714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Заемщики получили право на кредитные каникулы</a:t>
            </a:r>
          </a:p>
          <a:p>
            <a:pPr marL="171450" indent="-1714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Возобновлена работа рынка ценных бумаг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7270" y="1205800"/>
            <a:ext cx="7948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Резкое усиление санкций потребовало неординарных мер. Они помогли людям и бизнесу адаптироваться к новым условиям и обеспечить бесперебойную работу финансовой системы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593765E-3D59-1B42-9D72-0BA10FF2CA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278" y="2097473"/>
            <a:ext cx="1959495" cy="304602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167283A-E6D5-9041-8112-E257CF0332CF}"/>
              </a:ext>
            </a:extLst>
          </p:cNvPr>
          <p:cNvGrpSpPr/>
          <p:nvPr/>
        </p:nvGrpSpPr>
        <p:grpSpPr>
          <a:xfrm>
            <a:off x="567270" y="157404"/>
            <a:ext cx="6989399" cy="246221"/>
            <a:chOff x="567270" y="157404"/>
            <a:chExt cx="6989399" cy="2462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D8D821-316C-C34F-909F-1DE1F3EBA113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ea typeface="Roboto" panose="02000000000000000000" pitchFamily="2" charset="0"/>
                  <a:cs typeface="Futura Medium" panose="020B0602020204020303" pitchFamily="34" charset="-79"/>
                </a:rPr>
                <a:t>Немного теории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415F9EA8-4737-AB43-B19A-9F6EDE12D108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05603A29-CA3A-A74F-A0CB-0041DD15B42F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3C419E1-39AE-EC48-9A61-2999AEB9A4EE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accent5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Санкции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EE86E27-2E32-D64A-BECD-C56E229693A4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Наличные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DB3A11A-ECBB-1B4E-B4C2-9958F9436E6B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Карты и оплата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F1E475E-9C06-5F4C-A0E3-F4B2225A5291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Переводы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831D759-298D-184A-9BA4-DF0CB143DA6C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Счета и вклады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F4EDD7B-0BAF-4A45-9F60-E00E048D92ED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Кредит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A67F18A-9866-784B-85D3-E608713B892D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Инвестиции</a:t>
                  </a:r>
                </a:p>
              </p:txBody>
            </p:sp>
          </p:grp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A0DC6842-06E7-2643-8E0B-D213269BD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096" y="588682"/>
                <a:ext cx="487846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8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Palatino" pitchFamily="2" charset="0"/>
                <a:ea typeface="Palatino" pitchFamily="2" charset="0"/>
              </a:rPr>
              <a:t>Как себя вести?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6BA5C9-4A5F-6F4A-8986-E1554B925A9D}"/>
              </a:ext>
            </a:extLst>
          </p:cNvPr>
          <p:cNvSpPr txBox="1"/>
          <p:nvPr/>
        </p:nvSpPr>
        <p:spPr>
          <a:xfrm>
            <a:off x="559824" y="2131280"/>
            <a:ext cx="546583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B20D2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Не принимайте импульсивных решений</a:t>
            </a:r>
          </a:p>
          <a:p>
            <a:pPr marL="285750" indent="-285750">
              <a:spcBef>
                <a:spcPts val="600"/>
              </a:spcBef>
              <a:buClr>
                <a:srgbClr val="B20D2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Помните, что всё плохое рано или поздно закончится</a:t>
            </a:r>
          </a:p>
          <a:p>
            <a:pPr marL="285750" indent="-285750">
              <a:spcBef>
                <a:spcPts val="600"/>
              </a:spcBef>
              <a:buClr>
                <a:srgbClr val="B20D2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Перепроверяйте информацию</a:t>
            </a:r>
          </a:p>
          <a:p>
            <a:pPr marL="285750" indent="-285750">
              <a:spcBef>
                <a:spcPts val="600"/>
              </a:spcBef>
              <a:buClr>
                <a:srgbClr val="B20D2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Позаботьтесь о себе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1517E2-7A8E-B649-91FE-58E579EC8828}"/>
              </a:ext>
            </a:extLst>
          </p:cNvPr>
          <p:cNvSpPr/>
          <p:nvPr/>
        </p:nvSpPr>
        <p:spPr>
          <a:xfrm>
            <a:off x="559824" y="3848448"/>
            <a:ext cx="5063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F466D"/>
                </a:solidFill>
              </a:rPr>
              <a:t>Ваше здоровье и душевное равновесие очень важны. Когда вы в порядке, вы можете позаботиться о себе и своих близких. Найдите занятие, которое помогает вам: прогулки, спорт, медитация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74495E-4E0A-8D46-B0EC-F7E59807C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8432" y="1121228"/>
            <a:ext cx="1681392" cy="4022272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66C79E0-E2B8-EB42-98BA-2A1497D3C9E6}"/>
              </a:ext>
            </a:extLst>
          </p:cNvPr>
          <p:cNvGrpSpPr/>
          <p:nvPr/>
        </p:nvGrpSpPr>
        <p:grpSpPr>
          <a:xfrm>
            <a:off x="567270" y="157404"/>
            <a:ext cx="6989399" cy="246221"/>
            <a:chOff x="567270" y="157404"/>
            <a:chExt cx="6989399" cy="2462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C2772F-F404-3744-AFA1-1DA4B374AE17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Немного теории</a:t>
              </a:r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7A825F59-ACB7-3B4F-8403-4F0F0151CCED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F8CB21DC-70A4-704B-955A-3A090F70DEBB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F6788EC-574C-E74F-9564-1D6E875A2264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Санкции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D565C24-72ED-464E-95D8-DF1CD5DE6BD0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Наличные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92D803A-3620-1D48-9A39-B6572991F43B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Карты и оплата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E3840E5-6E2A-934B-8644-CB745ECA57BA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Переводы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5B41072-5619-2D4C-B4E7-2FC1CA06C9DA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Счета и вклады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DA7E6E8-4A6E-9444-983C-7203F54D0B14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Кредит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CB91F35-57C6-C044-99EB-3E8F2FA887C2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Инвестиции</a:t>
                  </a:r>
                </a:p>
              </p:txBody>
            </p:sp>
          </p:grp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E2668295-210C-9D4D-95F1-5C48BA461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9259" y="588682"/>
                <a:ext cx="958901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29E29AA-22B1-B248-B108-2D8327C10DD0}"/>
              </a:ext>
            </a:extLst>
          </p:cNvPr>
          <p:cNvSpPr/>
          <p:nvPr/>
        </p:nvSpPr>
        <p:spPr>
          <a:xfrm>
            <a:off x="567270" y="1205800"/>
            <a:ext cx="4974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B20D26"/>
              </a:buClr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Не поддавайтесь панике. Остановитесь и спросите себя: а что нужно именно мне? Что будет нужно мне завтра?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DCB3C7-9DA1-9B46-ABD7-14DEDB05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99652" y="3452029"/>
            <a:ext cx="794600" cy="794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E07DD-3357-2F45-8CBC-A0448B03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Золотовалютные резервы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397FF457-5734-8840-A640-1EBD78E32A7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67270" y="1804988"/>
            <a:ext cx="3723883" cy="314438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1100" dirty="0"/>
              <a:t>Хранить все резервы внутри страны –</a:t>
            </a:r>
            <a:r>
              <a:rPr lang="en-US" sz="1100" dirty="0"/>
              <a:t> </a:t>
            </a:r>
            <a:r>
              <a:rPr lang="ru-RU" sz="1100" dirty="0"/>
              <a:t>всё </a:t>
            </a:r>
            <a:r>
              <a:rPr lang="ru-RU" sz="1100" dirty="0" smtClean="0"/>
              <a:t>равно, </a:t>
            </a:r>
            <a:r>
              <a:rPr lang="ru-RU" sz="1100" dirty="0"/>
              <a:t>что не иметь никаких резервов (в случае финансовых кризисов). Например, так было в 1992-1999 годах – Россия была беззащитна перед внешними </a:t>
            </a:r>
            <a:r>
              <a:rPr lang="ru-RU" sz="1100" dirty="0" smtClean="0"/>
              <a:t>угрозами</a:t>
            </a:r>
            <a:endParaRPr lang="ru-RU" sz="1100" dirty="0"/>
          </a:p>
          <a:p>
            <a:pPr>
              <a:spcBef>
                <a:spcPts val="1200"/>
              </a:spcBef>
            </a:pPr>
            <a:r>
              <a:rPr lang="ru-RU" sz="1100" dirty="0"/>
              <a:t>С 2014 года Банк России существенно </a:t>
            </a:r>
            <a:r>
              <a:rPr lang="ru-RU" sz="1100" b="1" dirty="0"/>
              <a:t>нарастил резервы</a:t>
            </a:r>
          </a:p>
          <a:p>
            <a:pPr>
              <a:spcBef>
                <a:spcPts val="1200"/>
              </a:spcBef>
            </a:pPr>
            <a:r>
              <a:rPr lang="ru-RU" sz="1100" dirty="0"/>
              <a:t>В составе резервов была</a:t>
            </a:r>
            <a:r>
              <a:rPr lang="ru-RU" sz="1100" b="1" dirty="0"/>
              <a:t> увеличена доля золота и юаня </a:t>
            </a:r>
            <a:r>
              <a:rPr lang="ru-RU" sz="1100" dirty="0"/>
              <a:t>(почти до половины)</a:t>
            </a:r>
          </a:p>
          <a:p>
            <a:pPr>
              <a:spcBef>
                <a:spcPts val="1200"/>
              </a:spcBef>
            </a:pPr>
            <a:r>
              <a:rPr lang="ru-RU" sz="1100" dirty="0"/>
              <a:t>Всё золото находится в хранилищах Банка России на территории страны!</a:t>
            </a:r>
          </a:p>
          <a:p>
            <a:pPr>
              <a:spcBef>
                <a:spcPts val="1200"/>
              </a:spcBef>
            </a:pPr>
            <a:r>
              <a:rPr lang="ru-RU" sz="1100" b="1" dirty="0"/>
              <a:t>В результате санкций резервы России в евро и долларах заморожены. </a:t>
            </a:r>
            <a:r>
              <a:rPr lang="ru-RU" sz="1100" dirty="0"/>
              <a:t>Зеркальная мера: Россия заморозила средства, предназначенные для недружественных стран, на эквивалентную сумму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DCEF46-F4BE-6049-9CAC-444791DC92F2}"/>
              </a:ext>
            </a:extLst>
          </p:cNvPr>
          <p:cNvSpPr txBox="1"/>
          <p:nvPr/>
        </p:nvSpPr>
        <p:spPr>
          <a:xfrm>
            <a:off x="567270" y="1205334"/>
            <a:ext cx="8209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Золотовалютные резервы помогают защищать экономику от внешних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кризисов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479B80-CFDC-364C-AE0A-73DB15F3B69C}"/>
              </a:ext>
            </a:extLst>
          </p:cNvPr>
          <p:cNvSpPr txBox="1"/>
          <p:nvPr/>
        </p:nvSpPr>
        <p:spPr>
          <a:xfrm>
            <a:off x="4941874" y="2188110"/>
            <a:ext cx="161146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1 тип</a:t>
            </a:r>
            <a:r>
              <a:rPr lang="ru-RU" dirty="0"/>
              <a:t/>
            </a:r>
            <a:br>
              <a:rPr lang="ru-RU" dirty="0"/>
            </a:br>
            <a:r>
              <a:rPr lang="ru-RU" sz="1200" dirty="0"/>
              <a:t>финансовый кризис</a:t>
            </a:r>
            <a:br>
              <a:rPr lang="ru-RU" sz="1200" dirty="0"/>
            </a:br>
            <a:r>
              <a:rPr lang="ru-RU" sz="1000" dirty="0"/>
              <a:t>(2008, 2014, 2020)</a:t>
            </a:r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33CB5A-2DB7-274F-A73A-8CC5319CBA3D}"/>
              </a:ext>
            </a:extLst>
          </p:cNvPr>
          <p:cNvSpPr txBox="1"/>
          <p:nvPr/>
        </p:nvSpPr>
        <p:spPr>
          <a:xfrm>
            <a:off x="6872026" y="2188110"/>
            <a:ext cx="1904304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2 тип</a:t>
            </a:r>
            <a:r>
              <a:rPr lang="ru-RU" dirty="0"/>
              <a:t/>
            </a:r>
            <a:br>
              <a:rPr lang="ru-RU" dirty="0"/>
            </a:br>
            <a:r>
              <a:rPr lang="ru-RU" sz="1200" dirty="0"/>
              <a:t>геополитический кризис</a:t>
            </a:r>
            <a:br>
              <a:rPr lang="ru-RU" sz="1200" dirty="0"/>
            </a:br>
            <a:r>
              <a:rPr lang="ru-RU" sz="1000" dirty="0"/>
              <a:t>(2022)</a:t>
            </a:r>
            <a:endParaRPr lang="ru-RU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A3A5C0C-2D03-6E41-B04A-345EDCACCCAF}"/>
              </a:ext>
            </a:extLst>
          </p:cNvPr>
          <p:cNvSpPr txBox="1"/>
          <p:nvPr/>
        </p:nvSpPr>
        <p:spPr>
          <a:xfrm>
            <a:off x="5010190" y="1792143"/>
            <a:ext cx="3819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При разных типах кризиса нужны разные резервы: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3FC0C968-7883-4645-8463-57F0B5976E96}"/>
              </a:ext>
            </a:extLst>
          </p:cNvPr>
          <p:cNvCxnSpPr>
            <a:cxnSpLocks/>
            <a:stCxn id="59" idx="2"/>
          </p:cNvCxnSpPr>
          <p:nvPr/>
        </p:nvCxnSpPr>
        <p:spPr>
          <a:xfrm flipH="1">
            <a:off x="5741354" y="2842135"/>
            <a:ext cx="6254" cy="553407"/>
          </a:xfrm>
          <a:prstGeom prst="straightConnector1">
            <a:avLst/>
          </a:prstGeom>
          <a:ln w="12700">
            <a:solidFill>
              <a:srgbClr val="0F46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A96A548-E7DD-2A49-A96B-73F093439524}"/>
              </a:ext>
            </a:extLst>
          </p:cNvPr>
          <p:cNvSpPr txBox="1"/>
          <p:nvPr/>
        </p:nvSpPr>
        <p:spPr>
          <a:xfrm>
            <a:off x="7099653" y="4328322"/>
            <a:ext cx="15680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F466D"/>
                </a:solidFill>
              </a:rPr>
              <a:t>Нужны резервы, </a:t>
            </a:r>
            <a:r>
              <a:rPr lang="en-US" sz="1000" dirty="0">
                <a:solidFill>
                  <a:srgbClr val="0F466D"/>
                </a:solidFill>
              </a:rPr>
              <a:t/>
            </a:r>
            <a:br>
              <a:rPr lang="en-US" sz="1000" dirty="0">
                <a:solidFill>
                  <a:srgbClr val="0F466D"/>
                </a:solidFill>
              </a:rPr>
            </a:br>
            <a:r>
              <a:rPr lang="ru-RU" sz="1000" dirty="0">
                <a:solidFill>
                  <a:srgbClr val="0F466D"/>
                </a:solidFill>
              </a:rPr>
              <a:t>на которые не могут</a:t>
            </a:r>
            <a:r>
              <a:rPr lang="en-US" sz="1000" dirty="0">
                <a:solidFill>
                  <a:srgbClr val="0F466D"/>
                </a:solidFill>
              </a:rPr>
              <a:t> </a:t>
            </a:r>
            <a:r>
              <a:rPr lang="ru-RU" sz="1000" dirty="0">
                <a:solidFill>
                  <a:srgbClr val="0F466D"/>
                </a:solidFill>
              </a:rPr>
              <a:t>повлиять санкции 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C81AA4D-A777-F74D-AB4F-03A72A4A3ABF}"/>
              </a:ext>
            </a:extLst>
          </p:cNvPr>
          <p:cNvSpPr txBox="1"/>
          <p:nvPr/>
        </p:nvSpPr>
        <p:spPr>
          <a:xfrm>
            <a:off x="4874465" y="4325061"/>
            <a:ext cx="1904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F466D"/>
                </a:solidFill>
              </a:rPr>
              <a:t>Нужны резервы в валютах стран, с которыми активная торговля и в которых номинирован внешний долг</a:t>
            </a:r>
          </a:p>
        </p:txBody>
      </p: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D28A2124-78A4-2D4A-94E3-31388FB23C9D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7824178" y="2842135"/>
            <a:ext cx="0" cy="553408"/>
          </a:xfrm>
          <a:prstGeom prst="straightConnector1">
            <a:avLst/>
          </a:prstGeom>
          <a:ln w="12700">
            <a:solidFill>
              <a:srgbClr val="0F46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E6C2A183-B454-7C43-ACD1-E376E4E987CC}"/>
              </a:ext>
            </a:extLst>
          </p:cNvPr>
          <p:cNvSpPr txBox="1"/>
          <p:nvPr/>
        </p:nvSpPr>
        <p:spPr>
          <a:xfrm>
            <a:off x="6737063" y="80471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8601F9-6114-C44F-BC7A-E4D0CDEF8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543" y="3596042"/>
            <a:ext cx="400130" cy="4001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F3DD2C-7083-5B4E-B588-0D47DDEE1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804" y="3554054"/>
            <a:ext cx="590550" cy="5905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ADAC52-5A7A-A94E-A073-FBAACDEF7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617" y="3572330"/>
            <a:ext cx="553998" cy="55399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6EBD2A3-3E75-CB44-B318-A19E288BA507}"/>
              </a:ext>
            </a:extLst>
          </p:cNvPr>
          <p:cNvGrpSpPr/>
          <p:nvPr/>
        </p:nvGrpSpPr>
        <p:grpSpPr>
          <a:xfrm>
            <a:off x="567270" y="157404"/>
            <a:ext cx="6989399" cy="246221"/>
            <a:chOff x="567270" y="157404"/>
            <a:chExt cx="6989399" cy="24622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FCEB04-C124-8E41-96E8-A10A1A8E55D8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Немного теории</a:t>
              </a:r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119DFC6-1B6F-C54C-BB4B-629C3EA4EF25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C4143488-976A-5B4F-ADDE-B74A4F8243F9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08B4FFD-35E7-CA45-9D85-DE3EAF1AC047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Санкции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4212B10-8AAF-F14B-92E8-9CC831F4D711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Наличные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59BB4D2-5709-8841-9523-E9C9C896749D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Карты и оплата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16A33AF-119A-8247-836F-65C09A2AE85B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Переводы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449042E-AF7D-1146-8BC7-BAB33E7ADE52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Счета и вклады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6B76694-7F0B-654E-9D1B-C66D5A1DB048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Кредит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453BA2C-87B0-E949-8D1C-79CAAA14A96D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Инвестиции</a:t>
                  </a:r>
                </a:p>
              </p:txBody>
            </p:sp>
          </p:grp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805B75F8-7564-0C44-A6FE-58715D9550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9259" y="588682"/>
                <a:ext cx="958901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rgbClr val="F9F6F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3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2F63FDDA-EB26-3F48-8302-92AA26E34841}"/>
              </a:ext>
            </a:extLst>
          </p:cNvPr>
          <p:cNvSpPr txBox="1"/>
          <p:nvPr/>
        </p:nvSpPr>
        <p:spPr>
          <a:xfrm>
            <a:off x="5767956" y="2190035"/>
            <a:ext cx="2747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96EE7"/>
              </a:buClr>
              <a:buSzPct val="150000"/>
            </a:pPr>
            <a:r>
              <a:rPr lang="ru-RU" sz="1200" dirty="0"/>
              <a:t>Снять можно </a:t>
            </a:r>
            <a:r>
              <a:rPr lang="ru-RU" sz="1200" b="1" dirty="0"/>
              <a:t>доллары или евро </a:t>
            </a:r>
            <a:r>
              <a:rPr lang="ru-RU" sz="1200" dirty="0"/>
              <a:t>(в эквиваленте до 10 000</a:t>
            </a:r>
            <a:r>
              <a:rPr lang="en-US" sz="1200" dirty="0"/>
              <a:t>$</a:t>
            </a:r>
            <a:r>
              <a:rPr lang="ru-RU" sz="1200" dirty="0"/>
              <a:t>) и только с валютных счетов, средства на которых были до 9 марта 2022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27173AD-2FAB-FA45-80F7-52793189FC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694" y="2293277"/>
            <a:ext cx="539709" cy="4851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93D1A-03D1-0E47-9B88-486252EE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Ограничения по наличным деньгам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B90F0-B41E-B444-80E3-640A22BE6101}"/>
              </a:ext>
            </a:extLst>
          </p:cNvPr>
          <p:cNvSpPr txBox="1"/>
          <p:nvPr/>
        </p:nvSpPr>
        <p:spPr>
          <a:xfrm>
            <a:off x="1151731" y="1565164"/>
            <a:ext cx="21997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рублях нет ограничений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C17F7-56F2-6A45-AC9A-9F61541F1D94}"/>
              </a:ext>
            </a:extLst>
          </p:cNvPr>
          <p:cNvSpPr txBox="1"/>
          <p:nvPr/>
        </p:nvSpPr>
        <p:spPr>
          <a:xfrm>
            <a:off x="5622519" y="1565164"/>
            <a:ext cx="2473626" cy="276999"/>
          </a:xfrm>
          <a:prstGeom prst="rect">
            <a:avLst/>
          </a:prstGeom>
          <a:solidFill>
            <a:srgbClr val="F9F6F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выдачи валюты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3EEC9-548A-7247-8E16-358782BD3E16}"/>
              </a:ext>
            </a:extLst>
          </p:cNvPr>
          <p:cNvSpPr txBox="1"/>
          <p:nvPr/>
        </p:nvSpPr>
        <p:spPr>
          <a:xfrm>
            <a:off x="1561297" y="2370958"/>
            <a:ext cx="20089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96EE7"/>
              </a:buClr>
              <a:buSzPct val="150000"/>
            </a:pPr>
            <a:r>
              <a:rPr lang="ru-RU" sz="1200" dirty="0"/>
              <a:t>Все деньги</a:t>
            </a:r>
            <a:r>
              <a:rPr lang="en-US" sz="1200" dirty="0"/>
              <a:t> </a:t>
            </a:r>
            <a:r>
              <a:rPr lang="ru-RU" sz="1200" b="1" dirty="0"/>
              <a:t>доступны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DEC96-F31F-7740-B837-EEEA598D84BD}"/>
              </a:ext>
            </a:extLst>
          </p:cNvPr>
          <p:cNvSpPr txBox="1"/>
          <p:nvPr/>
        </p:nvSpPr>
        <p:spPr>
          <a:xfrm>
            <a:off x="1561297" y="2997236"/>
            <a:ext cx="2465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96EE7"/>
              </a:buClr>
              <a:buSzPct val="150000"/>
            </a:pPr>
            <a:r>
              <a:rPr lang="ru-RU" sz="1200" dirty="0"/>
              <a:t>Если нужно </a:t>
            </a:r>
            <a:r>
              <a:rPr lang="ru-RU" sz="1200" b="1" dirty="0"/>
              <a:t>снять крупную сумму</a:t>
            </a:r>
            <a:r>
              <a:rPr lang="ru-RU" sz="1200" dirty="0"/>
              <a:t> – закажите её в банке заранее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8F5B7E-86F6-C14A-8071-F3964CA28958}"/>
              </a:ext>
            </a:extLst>
          </p:cNvPr>
          <p:cNvSpPr txBox="1"/>
          <p:nvPr/>
        </p:nvSpPr>
        <p:spPr>
          <a:xfrm>
            <a:off x="1561297" y="3992846"/>
            <a:ext cx="2465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Из </a:t>
            </a:r>
            <a:r>
              <a:rPr lang="ru-RU" sz="1200" b="1" dirty="0"/>
              <a:t>банковской ячейки </a:t>
            </a:r>
            <a:r>
              <a:rPr lang="ru-RU" sz="1200" dirty="0"/>
              <a:t>забрать деньги можно без ограничений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3873656-5196-CE4F-B974-6706473EEF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694" y="3985494"/>
            <a:ext cx="447831" cy="422951"/>
          </a:xfrm>
          <a:prstGeom prst="rect">
            <a:avLst/>
          </a:prstGeom>
        </p:spPr>
      </p:pic>
      <p:sp>
        <p:nvSpPr>
          <p:cNvPr id="78" name="Шестиугольник 77">
            <a:extLst>
              <a:ext uri="{FF2B5EF4-FFF2-40B4-BE49-F238E27FC236}">
                <a16:creationId xmlns:a16="http://schemas.microsoft.com/office/drawing/2014/main" id="{404BB74B-0550-7A47-B049-A77FFC71C838}"/>
              </a:ext>
            </a:extLst>
          </p:cNvPr>
          <p:cNvSpPr/>
          <p:nvPr/>
        </p:nvSpPr>
        <p:spPr>
          <a:xfrm>
            <a:off x="6702879" y="1211522"/>
            <a:ext cx="312907" cy="2697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734B8C-804B-9E4E-A745-6BDB37A2D0DE}"/>
              </a:ext>
            </a:extLst>
          </p:cNvPr>
          <p:cNvSpPr txBox="1"/>
          <p:nvPr/>
        </p:nvSpPr>
        <p:spPr>
          <a:xfrm>
            <a:off x="5767956" y="3171465"/>
            <a:ext cx="2926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Вы можете взять</a:t>
            </a:r>
            <a:r>
              <a:rPr lang="ru-RU" sz="1200" b="1" dirty="0"/>
              <a:t> с собой за границу до 10 000</a:t>
            </a:r>
            <a:r>
              <a:rPr lang="en-US" sz="1200" b="1" dirty="0"/>
              <a:t>$</a:t>
            </a:r>
            <a:r>
              <a:rPr lang="ru-RU" sz="1200" b="1" dirty="0"/>
              <a:t> </a:t>
            </a:r>
            <a:r>
              <a:rPr lang="ru-RU" sz="1200" dirty="0"/>
              <a:t>на каждого члена семьи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060E4CD-7508-D444-9367-7899AAB359A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6064" y="1205800"/>
            <a:ext cx="301383" cy="3013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7453A-5EFA-D94B-830F-93FF2419305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510" y="2263899"/>
            <a:ext cx="514552" cy="51455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3BABA01-7388-2845-87C0-488833939B4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30041" y="3217176"/>
            <a:ext cx="421537" cy="421537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5F3C8FC-23D0-9746-95A3-F4CB40F0249F}"/>
              </a:ext>
            </a:extLst>
          </p:cNvPr>
          <p:cNvGrpSpPr/>
          <p:nvPr/>
        </p:nvGrpSpPr>
        <p:grpSpPr>
          <a:xfrm>
            <a:off x="567270" y="157404"/>
            <a:ext cx="6989399" cy="246221"/>
            <a:chOff x="567270" y="157404"/>
            <a:chExt cx="6989399" cy="24622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5B68DD2-A850-564A-B548-02B45E6E2C0E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ea typeface="Roboto" panose="02000000000000000000" pitchFamily="2" charset="0"/>
                  <a:cs typeface="Futura Medium" panose="020B0602020204020303" pitchFamily="34" charset="-79"/>
                </a:rPr>
                <a:t>Немного теории</a:t>
              </a:r>
            </a:p>
          </p:txBody>
        </p: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F08E6B4F-AEFA-D74E-ADF0-47E6F104A040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id="{F820DAB9-539C-9A48-8230-E04C079AE530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6B414EC6-6932-E748-9E42-8C6E377799F4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Санкции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6B85614-2581-6345-B194-6841EB5EF3CF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accent5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Наличные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6A2E772-8F2C-8946-BC1D-D005C950A74F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Карты и оплата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A82E8D3-1711-FE47-8695-A1D1D8E7BBAA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Переводы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ADFFC27-EA24-5643-B784-C542CF1084E0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Счета и вклады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B939151-3D5D-3742-997B-13EDBAB1912E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Кредит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7D0F954-660A-B840-B40D-B38576AA38AB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Инвестиции</a:t>
                  </a:r>
                </a:p>
              </p:txBody>
            </p:sp>
          </p:grpSp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:a16="http://schemas.microsoft.com/office/drawing/2014/main" id="{C378DB9E-B322-E048-8529-BAFF2DE79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8404" y="588682"/>
                <a:ext cx="591756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162B3C09-721B-D544-BB18-C051086C8E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694" y="3108925"/>
            <a:ext cx="447831" cy="42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F0C6C2-4EDA-294D-97EA-E4CD9EDE81B3}"/>
              </a:ext>
            </a:extLst>
          </p:cNvPr>
          <p:cNvSpPr txBox="1"/>
          <p:nvPr/>
        </p:nvSpPr>
        <p:spPr>
          <a:xfrm>
            <a:off x="6314952" y="1769339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F466D"/>
                </a:solidFill>
              </a:rPr>
              <a:t>до </a:t>
            </a:r>
            <a:r>
              <a:rPr lang="ru-RU" sz="1050" dirty="0" smtClean="0">
                <a:solidFill>
                  <a:srgbClr val="0F466D"/>
                </a:solidFill>
              </a:rPr>
              <a:t>09.03.2023</a:t>
            </a:r>
            <a:endParaRPr lang="ru-RU" sz="1050" dirty="0">
              <a:solidFill>
                <a:srgbClr val="0F466D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5FFEB0-08DF-DF45-B6D2-F6D0168E78DF}"/>
              </a:ext>
            </a:extLst>
          </p:cNvPr>
          <p:cNvSpPr txBox="1"/>
          <p:nvPr/>
        </p:nvSpPr>
        <p:spPr>
          <a:xfrm>
            <a:off x="5767955" y="3758068"/>
            <a:ext cx="319098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Банки могут без ограничений продавать любую наличную валюту, кроме долларов США и евро </a:t>
            </a:r>
            <a:r>
              <a:rPr lang="ru-RU" sz="1100" dirty="0"/>
              <a:t>(исключение, если доллар США и евро поступили в кассы банков позже 09.04.2022)</a:t>
            </a:r>
            <a:endParaRPr lang="ru-RU" sz="12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A8D9209-C58C-C246-9098-C3F7D6C1CA6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65417" y="4077438"/>
            <a:ext cx="534599" cy="42153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rgbClr val="F9F6F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50125-2AEB-B940-8758-F39692F5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Банковские карты </a:t>
            </a:r>
            <a:r>
              <a:rPr lang="en-US" dirty="0"/>
              <a:t>Visa </a:t>
            </a:r>
            <a:r>
              <a:rPr lang="ru-RU" dirty="0"/>
              <a:t>и </a:t>
            </a:r>
            <a:r>
              <a:rPr lang="en-US" dirty="0"/>
              <a:t>Mastercard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6EB77E-3F6F-8443-AA96-8A58215A46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668" y="720031"/>
            <a:ext cx="544956" cy="1766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6EE61BE-2707-BD4D-9C4A-B26CEF00D2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274" y="634258"/>
            <a:ext cx="544955" cy="42324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35E2A95-AEFE-BD4B-A4E8-ABB130829B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976" y="1707551"/>
            <a:ext cx="301383" cy="30138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566D7E0-B2F7-724B-B83B-78E82441B4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641" y="1707551"/>
            <a:ext cx="301383" cy="30138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A61397D-7EB7-0544-B341-1BA064BFC19F}"/>
              </a:ext>
            </a:extLst>
          </p:cNvPr>
          <p:cNvSpPr txBox="1"/>
          <p:nvPr/>
        </p:nvSpPr>
        <p:spPr>
          <a:xfrm>
            <a:off x="786639" y="2302408"/>
            <a:ext cx="30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Внутри страны платежные карты работают как </a:t>
            </a:r>
            <a:r>
              <a:rPr lang="ru-RU" sz="1400" dirty="0" smtClean="0"/>
              <a:t>обычно, </a:t>
            </a:r>
            <a:r>
              <a:rPr lang="ru-RU" sz="1400" dirty="0"/>
              <a:t>до истечения срока действия</a:t>
            </a:r>
            <a:endParaRPr lang="en-US" sz="1400" dirty="0"/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Можно делать переводы с карты на карту внутри страны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87354F-25B0-5241-8AA5-2F80E749D236}"/>
              </a:ext>
            </a:extLst>
          </p:cNvPr>
          <p:cNvSpPr txBox="1"/>
          <p:nvPr/>
        </p:nvSpPr>
        <p:spPr>
          <a:xfrm>
            <a:off x="5234366" y="2300900"/>
            <a:ext cx="31606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Не работают за границей</a:t>
            </a: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Недоступны сервисы </a:t>
            </a:r>
            <a:r>
              <a:rPr lang="en-US" sz="1400" dirty="0"/>
              <a:t>Apple Pay </a:t>
            </a:r>
            <a:r>
              <a:rPr lang="ru-RU" sz="1400" dirty="0"/>
              <a:t>и </a:t>
            </a:r>
            <a:r>
              <a:rPr lang="en-US" sz="1400" dirty="0"/>
              <a:t>Google Pay</a:t>
            </a:r>
            <a:endParaRPr lang="ru-RU" sz="1400" dirty="0"/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Нельзя расплатиться в иностранных </a:t>
            </a:r>
            <a:r>
              <a:rPr lang="ru-RU" sz="1400" dirty="0" smtClean="0"/>
              <a:t>интернет -  </a:t>
            </a:r>
            <a:r>
              <a:rPr lang="ru-RU" sz="1400" dirty="0"/>
              <a:t>магазинах и сайтах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32A06B4C-F685-F545-89EB-33080F07F00F}"/>
              </a:ext>
            </a:extLst>
          </p:cNvPr>
          <p:cNvGrpSpPr/>
          <p:nvPr/>
        </p:nvGrpSpPr>
        <p:grpSpPr>
          <a:xfrm>
            <a:off x="567270" y="157404"/>
            <a:ext cx="6989399" cy="246221"/>
            <a:chOff x="567270" y="157404"/>
            <a:chExt cx="6989399" cy="24622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B230C62-A443-7D40-BD8E-D07BE5B364FB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ea typeface="Roboto" panose="02000000000000000000" pitchFamily="2" charset="0"/>
                  <a:cs typeface="Futura Medium" panose="020B0602020204020303" pitchFamily="34" charset="-79"/>
                </a:rPr>
                <a:t>Немного теории</a:t>
              </a:r>
            </a:p>
          </p:txBody>
        </p: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A67DE5E4-E99F-9B4F-9912-3EE8B69517EA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id="{B3ADAC8A-2891-B84A-925A-EFC5527CFB7C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E5DD84F-089B-BA4E-9145-96E6963D184F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Санкции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3D50896-A99F-7D47-96C6-5C71174093A0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Наличные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16D9C5B-6785-A442-8979-C41300B8AA65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accent5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Карты и оплата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EE95A487-647D-E84B-9115-885B4407A550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Переводы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00878541-1E20-F24E-8617-3283607D26AD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Счета и вклады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1A35571-A4FE-8543-B288-DD2F2A61AE55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Кредит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FEACC63-818B-E74C-96D8-F22571B1F0DE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Инвестиции</a:t>
                  </a:r>
                </a:p>
              </p:txBody>
            </p:sp>
          </p:grp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89416FFA-F7BB-6A41-A029-490AAA405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5024" y="588682"/>
                <a:ext cx="946572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rgbClr val="F9F6F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0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1733006-6783-FC4E-AFF9-0234B2FBA6A5}"/>
              </a:ext>
            </a:extLst>
          </p:cNvPr>
          <p:cNvSpPr/>
          <p:nvPr/>
        </p:nvSpPr>
        <p:spPr>
          <a:xfrm>
            <a:off x="398834" y="1121228"/>
            <a:ext cx="2897687" cy="3569257"/>
          </a:xfrm>
          <a:prstGeom prst="roundRect">
            <a:avLst>
              <a:gd name="adj" fmla="val 0"/>
            </a:avLst>
          </a:prstGeom>
          <a:solidFill>
            <a:srgbClr val="F9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905CE-25C4-6346-8AB2-32FA1EA1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Денежные переводы и платежи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809E1-3F93-294C-8E19-6DC509B803DD}"/>
              </a:ext>
            </a:extLst>
          </p:cNvPr>
          <p:cNvSpPr txBox="1"/>
          <p:nvPr/>
        </p:nvSpPr>
        <p:spPr>
          <a:xfrm>
            <a:off x="3875813" y="1821938"/>
            <a:ext cx="14610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96EE7"/>
              </a:buClr>
              <a:buSzPct val="150000"/>
            </a:pPr>
            <a:r>
              <a:rPr lang="ru-RU" sz="1000" dirty="0"/>
              <a:t>Можно принимать переводы </a:t>
            </a:r>
            <a:r>
              <a:rPr lang="ru-RU" sz="1000" dirty="0" smtClean="0"/>
              <a:t>из заграницы</a:t>
            </a:r>
            <a:r>
              <a:rPr lang="en-US" sz="1000" dirty="0"/>
              <a:t>*</a:t>
            </a:r>
            <a:endParaRPr lang="ru-RU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BB3B2-9914-EB42-B3A2-5346502987E9}"/>
              </a:ext>
            </a:extLst>
          </p:cNvPr>
          <p:cNvSpPr txBox="1"/>
          <p:nvPr/>
        </p:nvSpPr>
        <p:spPr>
          <a:xfrm>
            <a:off x="6219276" y="1821938"/>
            <a:ext cx="22960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96EE7"/>
              </a:buClr>
              <a:buSzPct val="150000"/>
            </a:pPr>
            <a:r>
              <a:rPr lang="ru-RU" sz="1000" dirty="0"/>
              <a:t>Перевести себе или другому человеку на счет в зарубежном банке </a:t>
            </a:r>
            <a:r>
              <a:rPr lang="ru-RU" sz="1000" dirty="0" smtClean="0">
                <a:solidFill>
                  <a:srgbClr val="0F466D"/>
                </a:solidFill>
              </a:rPr>
              <a:t>не более 1 млн </a:t>
            </a:r>
            <a:r>
              <a:rPr lang="en-US" sz="1000" dirty="0" smtClean="0">
                <a:solidFill>
                  <a:srgbClr val="0F466D"/>
                </a:solidFill>
              </a:rPr>
              <a:t>$</a:t>
            </a:r>
            <a:r>
              <a:rPr lang="ru-RU" sz="1000" dirty="0" smtClean="0">
                <a:solidFill>
                  <a:srgbClr val="0F466D"/>
                </a:solidFill>
              </a:rPr>
              <a:t> </a:t>
            </a:r>
            <a:r>
              <a:rPr lang="ru-RU" sz="1000" dirty="0"/>
              <a:t>(или эквивалент </a:t>
            </a:r>
            <a:r>
              <a:rPr lang="ru-RU" sz="1000" dirty="0" smtClean="0"/>
              <a:t>в </a:t>
            </a:r>
            <a:r>
              <a:rPr lang="ru-RU" sz="1000" dirty="0"/>
              <a:t>другой иностранной валюте)</a:t>
            </a:r>
            <a:r>
              <a:rPr lang="ru-RU" sz="1000" dirty="0">
                <a:solidFill>
                  <a:srgbClr val="0F466D"/>
                </a:solidFill>
              </a:rPr>
              <a:t> </a:t>
            </a:r>
            <a:r>
              <a:rPr lang="ru-RU" sz="1000" dirty="0" smtClean="0">
                <a:solidFill>
                  <a:srgbClr val="0F466D"/>
                </a:solidFill>
              </a:rPr>
              <a:t>в </a:t>
            </a:r>
            <a:r>
              <a:rPr lang="ru-RU" sz="1000" dirty="0">
                <a:solidFill>
                  <a:srgbClr val="0F466D"/>
                </a:solidFill>
              </a:rPr>
              <a:t>месяц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DA8E88-E9C6-3D44-89D8-DF7D2E78E7C5}"/>
              </a:ext>
            </a:extLst>
          </p:cNvPr>
          <p:cNvSpPr txBox="1"/>
          <p:nvPr/>
        </p:nvSpPr>
        <p:spPr>
          <a:xfrm>
            <a:off x="3868157" y="3152374"/>
            <a:ext cx="2194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На счет в иностранном банке от нерезидента может быть зачислена в валюте заработная плата, аренда, купоны, дивиденды и другие процентные  платежи по ценным бумагам.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CCBBE5-FA7A-3143-9755-10F0159D2EB7}"/>
              </a:ext>
            </a:extLst>
          </p:cNvPr>
          <p:cNvSpPr txBox="1"/>
          <p:nvPr/>
        </p:nvSpPr>
        <p:spPr>
          <a:xfrm>
            <a:off x="6219276" y="3152374"/>
            <a:ext cx="1869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Оплатить лечение, учебу, коммунальные услуги за рубежом можно без жёстких ограничений по сумме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CFA4F-E6D8-0745-8266-75E5D911A964}"/>
              </a:ext>
            </a:extLst>
          </p:cNvPr>
          <p:cNvSpPr txBox="1"/>
          <p:nvPr/>
        </p:nvSpPr>
        <p:spPr>
          <a:xfrm>
            <a:off x="3914353" y="4618234"/>
            <a:ext cx="4977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bg1">
                    <a:lumMod val="50000"/>
                  </a:schemeClr>
                </a:solidFill>
              </a:rPr>
              <a:t>* средства, полученные в качестве перевода из банка за пределами РФ, а также с электронных кошельков выдаются исключительно в рублях (по курсу вашего банка)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82797F-705D-AA4D-88E9-60053AEEE7E6}"/>
              </a:ext>
            </a:extLst>
          </p:cNvPr>
          <p:cNvSpPr txBox="1"/>
          <p:nvPr/>
        </p:nvSpPr>
        <p:spPr>
          <a:xfrm flipH="1">
            <a:off x="640884" y="2398301"/>
            <a:ext cx="251349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000" dirty="0"/>
              <a:t>Можно перечислить деньги со своего счета в банке (при условии, что он не попал под санкции) по реквизитам получателя в зарубежном банке. Предварительно уточните в своем банке, делает ли он переводы в интересующую вас страну.</a:t>
            </a:r>
          </a:p>
          <a:p>
            <a:pPr marL="171450" indent="-1714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000" dirty="0"/>
              <a:t>Можно воспользоваться системами международных денежных переводов, которые работают в России (до </a:t>
            </a:r>
            <a:r>
              <a:rPr lang="en-US" sz="1000" dirty="0" smtClean="0"/>
              <a:t>10 </a:t>
            </a:r>
            <a:r>
              <a:rPr lang="ru-RU" sz="1000" dirty="0" smtClean="0"/>
              <a:t>000</a:t>
            </a:r>
            <a:r>
              <a:rPr lang="en-US" sz="1000" dirty="0"/>
              <a:t>$</a:t>
            </a:r>
            <a:r>
              <a:rPr lang="ru-RU" sz="1000" dirty="0"/>
              <a:t> в месяц)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BB11B4B-F5E0-CD4F-B165-36460E1883C6}"/>
              </a:ext>
            </a:extLst>
          </p:cNvPr>
          <p:cNvGrpSpPr/>
          <p:nvPr/>
        </p:nvGrpSpPr>
        <p:grpSpPr>
          <a:xfrm>
            <a:off x="1066252" y="1029734"/>
            <a:ext cx="1202865" cy="857194"/>
            <a:chOff x="896273" y="2670287"/>
            <a:chExt cx="1202865" cy="857194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5DFD74C-CC59-B643-9730-746D5D09C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6273" y="2670287"/>
              <a:ext cx="857194" cy="857194"/>
            </a:xfrm>
            <a:prstGeom prst="rect">
              <a:avLst/>
            </a:prstGeom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DE2E8916-F587-8846-929F-2FDC75992CA1}"/>
                </a:ext>
              </a:extLst>
            </p:cNvPr>
            <p:cNvSpPr/>
            <p:nvPr/>
          </p:nvSpPr>
          <p:spPr>
            <a:xfrm>
              <a:off x="1319657" y="3138998"/>
              <a:ext cx="98992" cy="989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Скругленная соединительная линия 27">
              <a:extLst>
                <a:ext uri="{FF2B5EF4-FFF2-40B4-BE49-F238E27FC236}">
                  <a16:creationId xmlns:a16="http://schemas.microsoft.com/office/drawing/2014/main" id="{A2DA2044-E1AA-594B-A51E-5D88531462B5}"/>
                </a:ext>
              </a:extLst>
            </p:cNvPr>
            <p:cNvCxnSpPr>
              <a:cxnSpLocks/>
              <a:stCxn id="26" idx="0"/>
              <a:endCxn id="30" idx="0"/>
            </p:cNvCxnSpPr>
            <p:nvPr/>
          </p:nvCxnSpPr>
          <p:spPr>
            <a:xfrm rot="5400000" flipH="1" flipV="1">
              <a:off x="1684355" y="2797630"/>
              <a:ext cx="26166" cy="656570"/>
            </a:xfrm>
            <a:prstGeom prst="curvedConnector3">
              <a:avLst>
                <a:gd name="adj1" fmla="val 973653"/>
              </a:avLst>
            </a:prstGeom>
            <a:ln>
              <a:solidFill>
                <a:schemeClr val="accent5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1DB96E78-BC74-294D-AD7B-FE1B2A5EC0AB}"/>
                </a:ext>
              </a:extLst>
            </p:cNvPr>
            <p:cNvGrpSpPr/>
            <p:nvPr/>
          </p:nvGrpSpPr>
          <p:grpSpPr>
            <a:xfrm>
              <a:off x="1952306" y="3112832"/>
              <a:ext cx="146832" cy="214844"/>
              <a:chOff x="1883628" y="2947194"/>
              <a:chExt cx="282362" cy="413151"/>
            </a:xfrm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B7EEFF85-CBF1-684C-84EE-03D6FC62FA1E}"/>
                  </a:ext>
                </a:extLst>
              </p:cNvPr>
              <p:cNvSpPr/>
              <p:nvPr/>
            </p:nvSpPr>
            <p:spPr>
              <a:xfrm>
                <a:off x="1944914" y="2947194"/>
                <a:ext cx="159790" cy="159790"/>
              </a:xfrm>
              <a:prstGeom prst="ellipse">
                <a:avLst/>
              </a:prstGeom>
              <a:solidFill>
                <a:srgbClr val="0F46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с двумя скругленными соседними углами 30">
                <a:extLst>
                  <a:ext uri="{FF2B5EF4-FFF2-40B4-BE49-F238E27FC236}">
                    <a16:creationId xmlns:a16="http://schemas.microsoft.com/office/drawing/2014/main" id="{AE20B8D7-563A-9046-8B77-B346AB1F80D4}"/>
                  </a:ext>
                </a:extLst>
              </p:cNvPr>
              <p:cNvSpPr/>
              <p:nvPr/>
            </p:nvSpPr>
            <p:spPr>
              <a:xfrm>
                <a:off x="1883628" y="3128640"/>
                <a:ext cx="282362" cy="2317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F46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2DA564-E1C2-9849-AC73-669B0690A36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569" y="1498067"/>
            <a:ext cx="301383" cy="30138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E9C8DF1-5789-7349-B71B-F995090892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222" y="1498067"/>
            <a:ext cx="301383" cy="30138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09F3839-D3A1-7C44-94CB-A5F20444EF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703" y="2826725"/>
            <a:ext cx="301383" cy="30138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FE038A5-78A0-2544-A373-729B21BBD27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222" y="2826725"/>
            <a:ext cx="301383" cy="30138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F6D1F43-D1E6-BF41-B54A-D22B68260140}"/>
              </a:ext>
            </a:extLst>
          </p:cNvPr>
          <p:cNvSpPr txBox="1"/>
          <p:nvPr/>
        </p:nvSpPr>
        <p:spPr>
          <a:xfrm>
            <a:off x="650518" y="1896292"/>
            <a:ext cx="232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96EE7"/>
              </a:buClr>
              <a:buSzPct val="150000"/>
            </a:pPr>
            <a:r>
              <a:rPr lang="ru-RU" sz="1200" b="1" dirty="0"/>
              <a:t>Как перевести деньги на зарубежный счет: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A1D71D1-07A7-6D42-BC61-004428BED15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743" y="4690485"/>
            <a:ext cx="250100" cy="224829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C41EFCD-307B-BA43-A119-845C4E7332FB}"/>
              </a:ext>
            </a:extLst>
          </p:cNvPr>
          <p:cNvGrpSpPr/>
          <p:nvPr/>
        </p:nvGrpSpPr>
        <p:grpSpPr>
          <a:xfrm>
            <a:off x="567270" y="157404"/>
            <a:ext cx="6989399" cy="246221"/>
            <a:chOff x="567270" y="157404"/>
            <a:chExt cx="6989399" cy="24622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05554E-1003-A94D-8E7D-F3BAD14D1649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ea typeface="Roboto" panose="02000000000000000000" pitchFamily="2" charset="0"/>
                  <a:cs typeface="Futura Medium" panose="020B0602020204020303" pitchFamily="34" charset="-79"/>
                </a:rPr>
                <a:t>Немного теории</a:t>
              </a:r>
            </a:p>
          </p:txBody>
        </p: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05A572F3-E461-884D-8782-F07342C489B1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73" name="Группа 72">
                <a:extLst>
                  <a:ext uri="{FF2B5EF4-FFF2-40B4-BE49-F238E27FC236}">
                    <a16:creationId xmlns:a16="http://schemas.microsoft.com/office/drawing/2014/main" id="{55AB9D2E-9C15-0F42-87D5-D616762DC9E9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4C4A396-67D7-4C4D-A094-AFC05565B994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Санкции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4D240D8-8632-184C-9840-C3AAE31C3260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Наличные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5838361-AF06-3442-AE56-DBFF64A4B513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Карты и оплата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B4D64EE-C1AE-A244-9E75-58821E627A6F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accent5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Переводы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982A08D-1B1D-5449-B90D-0C1EDDBCC1A1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Счета и вклады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05E7427-CFD5-7A4A-8808-DEF010372AC5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Кредит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C23EF31-180C-B54B-B441-2D9A35DB7B5B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Инвестиции</a:t>
                  </a:r>
                </a:p>
              </p:txBody>
            </p:sp>
          </p:grpSp>
          <p:cxnSp>
            <p:nvCxnSpPr>
              <p:cNvPr id="74" name="Прямая соединительная линия 73">
                <a:extLst>
                  <a:ext uri="{FF2B5EF4-FFF2-40B4-BE49-F238E27FC236}">
                    <a16:creationId xmlns:a16="http://schemas.microsoft.com/office/drawing/2014/main" id="{D9F4AD7B-6118-2346-B488-99398295BD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6461" y="588682"/>
                <a:ext cx="593281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6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242" y="557366"/>
            <a:ext cx="1015103" cy="509243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AAE1CD8-A50D-3B4D-811C-C5A574001B9F}"/>
              </a:ext>
            </a:extLst>
          </p:cNvPr>
          <p:cNvGrpSpPr/>
          <p:nvPr/>
        </p:nvGrpSpPr>
        <p:grpSpPr>
          <a:xfrm>
            <a:off x="3799164" y="2529471"/>
            <a:ext cx="2564710" cy="2614029"/>
            <a:chOff x="3799164" y="2529471"/>
            <a:chExt cx="2564710" cy="261402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18694E0-FBCD-9146-A71D-470293E07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817"/>
            <a:stretch/>
          </p:blipFill>
          <p:spPr>
            <a:xfrm>
              <a:off x="3799164" y="2529471"/>
              <a:ext cx="2564710" cy="261402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7069" y="2919335"/>
              <a:ext cx="611794" cy="596498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487F0-1922-8D4B-BC06-C4371233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быстрых платежей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6164CF1-9BE1-054D-A3FE-6695CE515C7F}"/>
              </a:ext>
            </a:extLst>
          </p:cNvPr>
          <p:cNvSpPr/>
          <p:nvPr/>
        </p:nvSpPr>
        <p:spPr>
          <a:xfrm>
            <a:off x="567270" y="1205800"/>
            <a:ext cx="7590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Альтернативный способ оплаты товаров и услуг – привязывать карту не требуется. Нужен только телефон с приложением вашего банка!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DC77E13-4D8A-9A46-B2A9-F216537CB65D}"/>
              </a:ext>
            </a:extLst>
          </p:cNvPr>
          <p:cNvSpPr/>
          <p:nvPr/>
        </p:nvSpPr>
        <p:spPr>
          <a:xfrm>
            <a:off x="568916" y="1939448"/>
            <a:ext cx="2801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200" b="1" dirty="0">
                <a:solidFill>
                  <a:srgbClr val="0F466D"/>
                </a:solidFill>
              </a:rPr>
              <a:t>Как оплатить покупку по </a:t>
            </a:r>
            <a:r>
              <a:rPr lang="en-US" sz="1200" b="1" dirty="0">
                <a:solidFill>
                  <a:srgbClr val="0F466D"/>
                </a:solidFill>
              </a:rPr>
              <a:t>QR-</a:t>
            </a:r>
            <a:r>
              <a:rPr lang="ru-RU" sz="1200" b="1" dirty="0">
                <a:solidFill>
                  <a:srgbClr val="0F466D"/>
                </a:solidFill>
              </a:rPr>
              <a:t>коду: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BCB39C-F731-E843-9044-27D500F6E694}"/>
              </a:ext>
            </a:extLst>
          </p:cNvPr>
          <p:cNvSpPr txBox="1"/>
          <p:nvPr/>
        </p:nvSpPr>
        <p:spPr>
          <a:xfrm>
            <a:off x="1001986" y="2562668"/>
            <a:ext cx="34167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Камерой смартфона, любым приложением для сканирования </a:t>
            </a:r>
            <a:r>
              <a:rPr lang="en-US" sz="900" dirty="0"/>
              <a:t>QR</a:t>
            </a:r>
            <a:r>
              <a:rPr lang="ru-RU" sz="900" dirty="0"/>
              <a:t>-кодов или сканером в мобильном приложении вашего банка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C59652-4CB2-154B-AF3E-1D574698EA54}"/>
              </a:ext>
            </a:extLst>
          </p:cNvPr>
          <p:cNvSpPr txBox="1"/>
          <p:nvPr/>
        </p:nvSpPr>
        <p:spPr>
          <a:xfrm>
            <a:off x="1001985" y="3100456"/>
            <a:ext cx="21901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96EE7"/>
              </a:buClr>
              <a:buSzPct val="150000"/>
            </a:pPr>
            <a:r>
              <a:rPr lang="ru-RU" sz="1200" b="1" dirty="0"/>
              <a:t>Выберите банк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CA32AF-D982-764B-9799-B23BA4FEA260}"/>
              </a:ext>
            </a:extLst>
          </p:cNvPr>
          <p:cNvSpPr txBox="1"/>
          <p:nvPr/>
        </p:nvSpPr>
        <p:spPr>
          <a:xfrm>
            <a:off x="1001986" y="3327266"/>
            <a:ext cx="3237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При сканировании </a:t>
            </a:r>
            <a:r>
              <a:rPr lang="en-US" sz="900" dirty="0"/>
              <a:t>QR</a:t>
            </a:r>
            <a:r>
              <a:rPr lang="ru-RU" sz="900" dirty="0"/>
              <a:t>-кода камерой или специальным приложением вам будет предложен выбор из списка установленных мобильных приложений банков и </a:t>
            </a:r>
            <a:r>
              <a:rPr lang="ru-RU" sz="900" dirty="0" err="1"/>
              <a:t>СБПей</a:t>
            </a:r>
            <a:endParaRPr lang="ru-RU" sz="9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D400DA-5811-834B-BDDC-71F6BD403F85}"/>
              </a:ext>
            </a:extLst>
          </p:cNvPr>
          <p:cNvSpPr txBox="1"/>
          <p:nvPr/>
        </p:nvSpPr>
        <p:spPr>
          <a:xfrm>
            <a:off x="1001985" y="3896151"/>
            <a:ext cx="21901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96EE7"/>
              </a:buClr>
              <a:buSzPct val="150000"/>
            </a:pPr>
            <a:r>
              <a:rPr lang="ru-RU" sz="1200" b="1" dirty="0"/>
              <a:t>Подтвердите оплату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599BC3-F2C8-874E-8F85-B94CCF994F96}"/>
              </a:ext>
            </a:extLst>
          </p:cNvPr>
          <p:cNvSpPr txBox="1"/>
          <p:nvPr/>
        </p:nvSpPr>
        <p:spPr>
          <a:xfrm>
            <a:off x="994540" y="4138671"/>
            <a:ext cx="308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Осталось подтвердить сумму платежа в мобильном приложении банка или </a:t>
            </a:r>
            <a:r>
              <a:rPr lang="ru-RU" sz="900" dirty="0" err="1"/>
              <a:t>СБПей</a:t>
            </a:r>
            <a:r>
              <a:rPr lang="ru-RU" sz="900" dirty="0"/>
              <a:t>. Готово! Покупка оплачена -</a:t>
            </a:r>
            <a:r>
              <a:rPr lang="en-US" sz="900" dirty="0"/>
              <a:t>–</a:t>
            </a:r>
            <a:r>
              <a:rPr lang="ru-RU" sz="900" dirty="0"/>
              <a:t> средства мгновенно поступят на счет продавца.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011410A-D10E-E443-A053-D5A5DA92058F}"/>
              </a:ext>
            </a:extLst>
          </p:cNvPr>
          <p:cNvSpPr/>
          <p:nvPr/>
        </p:nvSpPr>
        <p:spPr>
          <a:xfrm>
            <a:off x="1001985" y="2301191"/>
            <a:ext cx="33247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96EE7"/>
              </a:buClr>
              <a:buSzPct val="150000"/>
            </a:pPr>
            <a:r>
              <a:rPr lang="ru-RU" sz="1200" b="1" dirty="0"/>
              <a:t>Отсканируйте </a:t>
            </a:r>
            <a:r>
              <a:rPr lang="en-US" sz="1200" b="1" dirty="0"/>
              <a:t>QR-</a:t>
            </a:r>
            <a:r>
              <a:rPr lang="ru-RU" sz="1200" b="1" dirty="0"/>
              <a:t>код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63F495E-9847-114E-AB0E-CA042B5C1963}"/>
              </a:ext>
            </a:extLst>
          </p:cNvPr>
          <p:cNvSpPr/>
          <p:nvPr/>
        </p:nvSpPr>
        <p:spPr>
          <a:xfrm>
            <a:off x="634909" y="2290995"/>
            <a:ext cx="297389" cy="297389"/>
          </a:xfrm>
          <a:prstGeom prst="ellipse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4DF1B750-A2E8-6242-A075-9579C5C60827}"/>
              </a:ext>
            </a:extLst>
          </p:cNvPr>
          <p:cNvSpPr/>
          <p:nvPr/>
        </p:nvSpPr>
        <p:spPr>
          <a:xfrm>
            <a:off x="634909" y="3095356"/>
            <a:ext cx="297389" cy="297389"/>
          </a:xfrm>
          <a:prstGeom prst="ellipse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C93737E3-C986-1D4B-8F80-B25A5D76799C}"/>
              </a:ext>
            </a:extLst>
          </p:cNvPr>
          <p:cNvSpPr/>
          <p:nvPr/>
        </p:nvSpPr>
        <p:spPr>
          <a:xfrm>
            <a:off x="628650" y="3883640"/>
            <a:ext cx="297389" cy="297389"/>
          </a:xfrm>
          <a:prstGeom prst="ellipse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3A776F6-FF20-DD43-824C-2C4C5FCF1945}"/>
              </a:ext>
            </a:extLst>
          </p:cNvPr>
          <p:cNvSpPr/>
          <p:nvPr/>
        </p:nvSpPr>
        <p:spPr>
          <a:xfrm>
            <a:off x="5881721" y="1993593"/>
            <a:ext cx="30574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rgbClr val="0F466D"/>
                </a:solidFill>
              </a:rPr>
              <a:t>Как оплатить в онлайн-магазине: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E5BC242-0732-9D49-8793-6480F51FFF7B}"/>
              </a:ext>
            </a:extLst>
          </p:cNvPr>
          <p:cNvSpPr/>
          <p:nvPr/>
        </p:nvSpPr>
        <p:spPr>
          <a:xfrm>
            <a:off x="5935147" y="3103009"/>
            <a:ext cx="297389" cy="297389"/>
          </a:xfrm>
          <a:prstGeom prst="ellipse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8E4FDD4-67C6-2E49-B6F0-7079730256A7}"/>
              </a:ext>
            </a:extLst>
          </p:cNvPr>
          <p:cNvSpPr/>
          <p:nvPr/>
        </p:nvSpPr>
        <p:spPr>
          <a:xfrm>
            <a:off x="5935147" y="3607036"/>
            <a:ext cx="297389" cy="297389"/>
          </a:xfrm>
          <a:prstGeom prst="ellipse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D5A5760-6164-4045-871F-84FF51BE9571}"/>
              </a:ext>
            </a:extLst>
          </p:cNvPr>
          <p:cNvSpPr/>
          <p:nvPr/>
        </p:nvSpPr>
        <p:spPr>
          <a:xfrm>
            <a:off x="5928888" y="4151183"/>
            <a:ext cx="297389" cy="297389"/>
          </a:xfrm>
          <a:prstGeom prst="ellipse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A93B7-D4BD-844E-A62C-4F9CAE665842}"/>
              </a:ext>
            </a:extLst>
          </p:cNvPr>
          <p:cNvSpPr txBox="1"/>
          <p:nvPr/>
        </p:nvSpPr>
        <p:spPr>
          <a:xfrm>
            <a:off x="7501707" y="4697037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Подробнее </a:t>
            </a:r>
            <a:r>
              <a:rPr lang="ru-RU" sz="1000" dirty="0">
                <a:solidFill>
                  <a:srgbClr val="0F466D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на сайте</a:t>
            </a:r>
            <a:endParaRPr lang="ru-RU" sz="1000" dirty="0">
              <a:solidFill>
                <a:srgbClr val="0F466D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313121-07A5-2440-BCA0-1FD8FF707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2434" y="4750869"/>
            <a:ext cx="169273" cy="169273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5FDCDD00-3763-0F4B-987D-18AD1AA5EF15}"/>
              </a:ext>
            </a:extLst>
          </p:cNvPr>
          <p:cNvGrpSpPr/>
          <p:nvPr/>
        </p:nvGrpSpPr>
        <p:grpSpPr>
          <a:xfrm>
            <a:off x="567270" y="157404"/>
            <a:ext cx="6989399" cy="246221"/>
            <a:chOff x="567270" y="157404"/>
            <a:chExt cx="6989399" cy="246221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1CD78B0-DC02-3A47-84A5-CA6CBF048C5B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ea typeface="Roboto" panose="02000000000000000000" pitchFamily="2" charset="0"/>
                  <a:cs typeface="Futura Medium" panose="020B0602020204020303" pitchFamily="34" charset="-79"/>
                </a:rPr>
                <a:t>Немного теории</a:t>
              </a:r>
            </a:p>
          </p:txBody>
        </p: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086586A4-70B6-5145-9491-D06AAD72E9C7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92" name="Группа 91">
                <a:extLst>
                  <a:ext uri="{FF2B5EF4-FFF2-40B4-BE49-F238E27FC236}">
                    <a16:creationId xmlns:a16="http://schemas.microsoft.com/office/drawing/2014/main" id="{8BE39784-E77D-C04C-AA6F-72278B112068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47F886D9-484D-BC40-9662-4465A0A28485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Санкции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F357998-F104-9746-9257-FCDBB38991FE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Наличные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BE0DE333-3936-7540-9CB2-EEF0E20F6C89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Карты и оплата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BFD6D3A-A215-C447-82EC-85576E3BD051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accent5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Переводы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7E4590C-A648-7A4B-8193-E6812D1E15A7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Счета и вклады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8C87B188-A994-4E4C-986B-E9566921A9EA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Кредит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7B3FA311-2CAE-3042-9C05-311381CAAAFC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Инвестиции</a:t>
                  </a:r>
                </a:p>
              </p:txBody>
            </p:sp>
          </p:grpSp>
          <p:cxnSp>
            <p:nvCxnSpPr>
              <p:cNvPr id="93" name="Прямая соединительная линия 92">
                <a:extLst>
                  <a:ext uri="{FF2B5EF4-FFF2-40B4-BE49-F238E27FC236}">
                    <a16:creationId xmlns:a16="http://schemas.microsoft.com/office/drawing/2014/main" id="{60A5ADB6-33FE-9A4B-A90A-0C15A59757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6461" y="588682"/>
                <a:ext cx="593281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856B591-22AA-8A40-874C-57CA123AE88D}"/>
              </a:ext>
            </a:extLst>
          </p:cNvPr>
          <p:cNvSpPr txBox="1"/>
          <p:nvPr/>
        </p:nvSpPr>
        <p:spPr>
          <a:xfrm>
            <a:off x="6363874" y="3071043"/>
            <a:ext cx="26224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000" dirty="0"/>
              <a:t>Нажать в приложении или на мобильном сайте пункт оплаты через </a:t>
            </a:r>
            <a:r>
              <a:rPr lang="ru-RU" sz="1000" dirty="0" err="1"/>
              <a:t>СБПей</a:t>
            </a:r>
            <a:endParaRPr lang="ru-RU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C119B3-CF19-4E47-BD31-C06B62119966}"/>
              </a:ext>
            </a:extLst>
          </p:cNvPr>
          <p:cNvSpPr txBox="1"/>
          <p:nvPr/>
        </p:nvSpPr>
        <p:spPr>
          <a:xfrm>
            <a:off x="6363874" y="3548444"/>
            <a:ext cx="24726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000" dirty="0"/>
              <a:t>Выбрать банк из предложенного списка установленных на смартфон банковских приложений или </a:t>
            </a:r>
            <a:r>
              <a:rPr lang="ru-RU" sz="1000" dirty="0" err="1"/>
              <a:t>СБПей</a:t>
            </a:r>
            <a:endParaRPr lang="ru-RU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C773CE-A07B-2549-B6AE-33CA58F06E78}"/>
              </a:ext>
            </a:extLst>
          </p:cNvPr>
          <p:cNvSpPr txBox="1"/>
          <p:nvPr/>
        </p:nvSpPr>
        <p:spPr>
          <a:xfrm>
            <a:off x="6363874" y="4154263"/>
            <a:ext cx="26224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000" dirty="0"/>
              <a:t>Подтвердить оплату в банковском приложении выбранного банка или </a:t>
            </a:r>
            <a:r>
              <a:rPr lang="ru-RU" sz="1000" dirty="0" err="1"/>
              <a:t>СБПей</a:t>
            </a:r>
            <a:endParaRPr lang="ru-RU" sz="1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D1E918-CAFC-2946-936A-E7526FE88170}"/>
              </a:ext>
            </a:extLst>
          </p:cNvPr>
          <p:cNvSpPr txBox="1"/>
          <p:nvPr/>
        </p:nvSpPr>
        <p:spPr>
          <a:xfrm>
            <a:off x="5881721" y="2279789"/>
            <a:ext cx="27601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000" b="1" dirty="0"/>
              <a:t>Пользователю ничего не нужно вводить в приложении или на мобильном сайте (ни номера карты, ни номера телефона), достаточно лишь: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rgbClr val="F9F6F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4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93D1A-03D1-0E47-9B88-486252EE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Вклад в рублях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D72DB-3294-BB43-9F70-EB67B9C508D2}"/>
              </a:ext>
            </a:extLst>
          </p:cNvPr>
          <p:cNvSpPr txBox="1"/>
          <p:nvPr/>
        </p:nvSpPr>
        <p:spPr>
          <a:xfrm>
            <a:off x="6165697" y="3641975"/>
            <a:ext cx="2178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Нет никаких причин срочно забирать </a:t>
            </a:r>
            <a:br>
              <a:rPr lang="ru-RU" sz="1400" dirty="0"/>
            </a:br>
            <a:r>
              <a:rPr lang="ru-RU" sz="1400" dirty="0"/>
              <a:t>деньги с вклада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494FE8-802A-BB4E-94C6-B12B1519BDC0}"/>
              </a:ext>
            </a:extLst>
          </p:cNvPr>
          <p:cNvSpPr/>
          <p:nvPr/>
        </p:nvSpPr>
        <p:spPr>
          <a:xfrm>
            <a:off x="567270" y="1205800"/>
            <a:ext cx="524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Ничего не меняется, даже если ваш банк попал под санкции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6C64F0-D86D-DD4D-B32B-8AED6D188F8F}"/>
              </a:ext>
            </a:extLst>
          </p:cNvPr>
          <p:cNvSpPr txBox="1"/>
          <p:nvPr/>
        </p:nvSpPr>
        <p:spPr>
          <a:xfrm>
            <a:off x="631425" y="1955197"/>
            <a:ext cx="41203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B20D26"/>
              </a:buClr>
              <a:buFont typeface="Arial" panose="020B0604020202020204" pitchFamily="34" charset="0"/>
              <a:buChar char="•"/>
            </a:pPr>
            <a:r>
              <a:rPr lang="ru-RU" sz="1400" b="1" dirty="0"/>
              <a:t>Средства</a:t>
            </a:r>
            <a:r>
              <a:rPr lang="ru-RU" sz="1400" dirty="0"/>
              <a:t> на счетах и вкладах </a:t>
            </a:r>
            <a:r>
              <a:rPr lang="ru-RU" sz="1400" b="1" dirty="0"/>
              <a:t>сохранены</a:t>
            </a:r>
          </a:p>
          <a:p>
            <a:pPr marL="285750" indent="-285750">
              <a:spcBef>
                <a:spcPts val="1200"/>
              </a:spcBef>
              <a:buClr>
                <a:srgbClr val="B20D26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Все </a:t>
            </a:r>
            <a:r>
              <a:rPr lang="ru-RU" sz="1400" b="1" dirty="0"/>
              <a:t>операции доступны </a:t>
            </a:r>
            <a:r>
              <a:rPr lang="ru-RU" sz="1400" dirty="0"/>
              <a:t>в любой момент</a:t>
            </a:r>
          </a:p>
          <a:p>
            <a:pPr marL="285750" indent="-285750">
              <a:spcBef>
                <a:spcPts val="1200"/>
              </a:spcBef>
              <a:buClr>
                <a:srgbClr val="B20D26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Изучайте </a:t>
            </a:r>
            <a:r>
              <a:rPr lang="ru-RU" sz="1400" dirty="0"/>
              <a:t>условия вкладов и накопительных </a:t>
            </a:r>
            <a:r>
              <a:rPr lang="ru-RU" sz="1400" dirty="0" smtClean="0"/>
              <a:t>счетов</a:t>
            </a:r>
          </a:p>
          <a:p>
            <a:pPr marL="285750" indent="-285750">
              <a:spcBef>
                <a:spcPts val="1200"/>
              </a:spcBef>
              <a:buClr>
                <a:srgbClr val="B20D26"/>
              </a:buClr>
              <a:buFont typeface="Arial" panose="020B0604020202020204" pitchFamily="34" charset="0"/>
              <a:buChar char="•"/>
            </a:pPr>
            <a:r>
              <a:rPr lang="ru-RU" sz="1400" b="1" dirty="0" smtClean="0"/>
              <a:t>Отменен </a:t>
            </a:r>
            <a:r>
              <a:rPr lang="ru-RU" sz="1400" b="1" dirty="0"/>
              <a:t>налог с дохода </a:t>
            </a:r>
            <a:r>
              <a:rPr lang="ru-RU" sz="1400" dirty="0"/>
              <a:t>по вкладам за 2021-2022 годы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43F480-1534-7D45-81F6-76D8F22806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061" y="843228"/>
            <a:ext cx="2671094" cy="430027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1D7FCA9-FE30-5E4B-A506-25E1DA1E7C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101" y="807334"/>
            <a:ext cx="539709" cy="48517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AC4F70-16B7-C244-AD14-B3904A7D3B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0907" y="1712610"/>
            <a:ext cx="539709" cy="4851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4863EAC-D75D-EC4B-980F-4E41717A6B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5988" y="1928518"/>
            <a:ext cx="539709" cy="485174"/>
          </a:xfrm>
          <a:prstGeom prst="rect">
            <a:avLst/>
          </a:prstGeom>
        </p:spPr>
      </p:pic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48D3B1E-1D32-694C-9032-626A7CA4F4D7}"/>
              </a:ext>
            </a:extLst>
          </p:cNvPr>
          <p:cNvGrpSpPr/>
          <p:nvPr/>
        </p:nvGrpSpPr>
        <p:grpSpPr>
          <a:xfrm>
            <a:off x="567270" y="157404"/>
            <a:ext cx="6989399" cy="246221"/>
            <a:chOff x="567270" y="157404"/>
            <a:chExt cx="6989399" cy="24622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CDEA8A-989F-E64B-82C5-8F28DF7896BB}"/>
                </a:ext>
              </a:extLst>
            </p:cNvPr>
            <p:cNvSpPr txBox="1"/>
            <p:nvPr/>
          </p:nvSpPr>
          <p:spPr>
            <a:xfrm>
              <a:off x="1229079" y="157404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ea typeface="Roboto" panose="02000000000000000000" pitchFamily="2" charset="0"/>
                  <a:cs typeface="Futura Medium" panose="020B0602020204020303" pitchFamily="34" charset="-79"/>
                </a:rPr>
                <a:t>Немного теории</a:t>
              </a:r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6F7AD883-065C-3245-9D7F-C570DCC6206A}"/>
                </a:ext>
              </a:extLst>
            </p:cNvPr>
            <p:cNvGrpSpPr/>
            <p:nvPr/>
          </p:nvGrpSpPr>
          <p:grpSpPr>
            <a:xfrm>
              <a:off x="567270" y="157404"/>
              <a:ext cx="6989399" cy="246221"/>
              <a:chOff x="1416357" y="375119"/>
              <a:chExt cx="6989399" cy="246221"/>
            </a:xfrm>
          </p:grpSpPr>
          <p:grpSp>
            <p:nvGrpSpPr>
              <p:cNvPr id="62" name="Группа 61">
                <a:extLst>
                  <a:ext uri="{FF2B5EF4-FFF2-40B4-BE49-F238E27FC236}">
                    <a16:creationId xmlns:a16="http://schemas.microsoft.com/office/drawing/2014/main" id="{CD9AEAF4-4E95-DE4F-B922-757F1E770B8A}"/>
                  </a:ext>
                </a:extLst>
              </p:cNvPr>
              <p:cNvGrpSpPr/>
              <p:nvPr/>
            </p:nvGrpSpPr>
            <p:grpSpPr>
              <a:xfrm>
                <a:off x="1416357" y="375119"/>
                <a:ext cx="6989399" cy="246221"/>
                <a:chOff x="1601414" y="157898"/>
                <a:chExt cx="6989399" cy="246221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1485444-8429-7A4C-BAE6-B65008F40A99}"/>
                    </a:ext>
                  </a:extLst>
                </p:cNvPr>
                <p:cNvSpPr txBox="1"/>
                <p:nvPr/>
              </p:nvSpPr>
              <p:spPr>
                <a:xfrm>
                  <a:off x="1601414" y="157898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Санкции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52EAD696-59EB-7B43-AD4D-B9BEA4B99197}"/>
                    </a:ext>
                  </a:extLst>
                </p:cNvPr>
                <p:cNvSpPr txBox="1"/>
                <p:nvPr/>
              </p:nvSpPr>
              <p:spPr>
                <a:xfrm>
                  <a:off x="3388300" y="157898"/>
                  <a:ext cx="8002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Наличные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0B0781E-8167-4C42-8CDE-04720EE1916B}"/>
                    </a:ext>
                  </a:extLst>
                </p:cNvPr>
                <p:cNvSpPr txBox="1"/>
                <p:nvPr/>
              </p:nvSpPr>
              <p:spPr>
                <a:xfrm>
                  <a:off x="4146289" y="157898"/>
                  <a:ext cx="11336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Карты и оплата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2CA8FA9-84F4-B041-8FE5-BE49E4E51070}"/>
                    </a:ext>
                  </a:extLst>
                </p:cNvPr>
                <p:cNvSpPr txBox="1"/>
                <p:nvPr/>
              </p:nvSpPr>
              <p:spPr>
                <a:xfrm>
                  <a:off x="5237703" y="157898"/>
                  <a:ext cx="8066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Переводы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EDBF817-06CE-7141-B5F4-EC26DAF4A65F}"/>
                    </a:ext>
                  </a:extLst>
                </p:cNvPr>
                <p:cNvSpPr txBox="1"/>
                <p:nvPr/>
              </p:nvSpPr>
              <p:spPr>
                <a:xfrm>
                  <a:off x="6002104" y="157898"/>
                  <a:ext cx="11368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accent5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Счета и вклады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D2BE818-0092-BE41-B68F-FCE2A2EB1666}"/>
                    </a:ext>
                  </a:extLst>
                </p:cNvPr>
                <p:cNvSpPr txBox="1"/>
                <p:nvPr/>
              </p:nvSpPr>
              <p:spPr>
                <a:xfrm>
                  <a:off x="7096724" y="157898"/>
                  <a:ext cx="622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Кредит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4528C5E-CBA9-374D-9286-27B0335D3CF3}"/>
                    </a:ext>
                  </a:extLst>
                </p:cNvPr>
                <p:cNvSpPr txBox="1"/>
                <p:nvPr/>
              </p:nvSpPr>
              <p:spPr>
                <a:xfrm>
                  <a:off x="7676780" y="157898"/>
                  <a:ext cx="9140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>
                          <a:lumMod val="75000"/>
                        </a:schemeClr>
                      </a:solidFill>
                      <a:ea typeface="Roboto" panose="02000000000000000000" pitchFamily="2" charset="0"/>
                      <a:cs typeface="Futura Medium" panose="020B0602020204020303" pitchFamily="34" charset="-79"/>
                    </a:rPr>
                    <a:t>Инвестиции</a:t>
                  </a:r>
                </a:p>
              </p:txBody>
            </p:sp>
          </p:grp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DD566FA0-5252-1948-B7ED-CE465B7EAD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6170" y="588682"/>
                <a:ext cx="911935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567270" y="4811703"/>
            <a:ext cx="1336431" cy="300082"/>
          </a:xfrm>
          <a:prstGeom prst="rect">
            <a:avLst/>
          </a:prstGeom>
          <a:solidFill>
            <a:srgbClr val="F9F6F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802443" y="157404"/>
            <a:ext cx="231525" cy="300082"/>
          </a:xfrm>
          <a:prstGeom prst="rect">
            <a:avLst/>
          </a:prstGeom>
          <a:solidFill>
            <a:srgbClr val="F9F6F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9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9922</TotalTime>
  <Words>1960</Words>
  <Application>Microsoft Office PowerPoint</Application>
  <PresentationFormat>Экран (16:9)</PresentationFormat>
  <Paragraphs>214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Futura Medium</vt:lpstr>
      <vt:lpstr>Lora</vt:lpstr>
      <vt:lpstr>Palatino</vt:lpstr>
      <vt:lpstr>Roboto</vt:lpstr>
      <vt:lpstr>Tahoma</vt:lpstr>
      <vt:lpstr>Times New Roman</vt:lpstr>
      <vt:lpstr>Office Theme</vt:lpstr>
      <vt:lpstr>Что изменилось  в финансовой сфере после введения санкций?</vt:lpstr>
      <vt:lpstr>Против России ввели санкции</vt:lpstr>
      <vt:lpstr>Как себя вести?</vt:lpstr>
      <vt:lpstr>Золотовалютные резервы</vt:lpstr>
      <vt:lpstr>Ограничения по наличным деньгам</vt:lpstr>
      <vt:lpstr>Банковские карты Visa и Mastercard</vt:lpstr>
      <vt:lpstr>Денежные переводы и платежи</vt:lpstr>
      <vt:lpstr>Система быстрых платежей</vt:lpstr>
      <vt:lpstr>Вклад в рублях</vt:lpstr>
      <vt:lpstr>Вклады в валюте</vt:lpstr>
      <vt:lpstr>Кредит</vt:lpstr>
      <vt:lpstr>Инвестиции</vt:lpstr>
      <vt:lpstr>Взвешенные решения – ключ к решению многих проблем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Цибарев Михаил Валерьевич</cp:lastModifiedBy>
  <cp:revision>224</cp:revision>
  <cp:lastPrinted>2022-04-12T09:39:43Z</cp:lastPrinted>
  <dcterms:created xsi:type="dcterms:W3CDTF">2021-07-20T05:15:33Z</dcterms:created>
  <dcterms:modified xsi:type="dcterms:W3CDTF">2022-09-16T10:43:29Z</dcterms:modified>
</cp:coreProperties>
</file>