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4" r:id="rId1"/>
    <p:sldMasterId id="2147483769" r:id="rId2"/>
  </p:sldMasterIdLst>
  <p:notesMasterIdLst>
    <p:notesMasterId r:id="rId10"/>
  </p:notesMasterIdLst>
  <p:handoutMasterIdLst>
    <p:handoutMasterId r:id="rId11"/>
  </p:handoutMasterIdLst>
  <p:sldIdLst>
    <p:sldId id="354" r:id="rId3"/>
    <p:sldId id="524" r:id="rId4"/>
    <p:sldId id="525" r:id="rId5"/>
    <p:sldId id="511" r:id="rId6"/>
    <p:sldId id="516" r:id="rId7"/>
    <p:sldId id="522" r:id="rId8"/>
    <p:sldId id="503" r:id="rId9"/>
  </p:sldIdLst>
  <p:sldSz cx="9144000" cy="6858000" type="screen4x3"/>
  <p:notesSz cx="6781800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0F9"/>
    <a:srgbClr val="FFFFCC"/>
    <a:srgbClr val="D2E7C3"/>
    <a:srgbClr val="F4ECFA"/>
    <a:srgbClr val="E4D2F2"/>
    <a:srgbClr val="D9E8F7"/>
    <a:srgbClr val="DFF1CB"/>
    <a:srgbClr val="FFFF99"/>
    <a:srgbClr val="FFFFFF"/>
    <a:srgbClr val="F5F9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42" autoAdjust="0"/>
    <p:restoredTop sz="95324" autoAdjust="0"/>
  </p:normalViewPr>
  <p:slideViewPr>
    <p:cSldViewPr>
      <p:cViewPr varScale="1">
        <p:scale>
          <a:sx n="107" d="100"/>
          <a:sy n="107" d="100"/>
        </p:scale>
        <p:origin x="120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04AB4-0094-4090-B64F-08FFB33637D6}" type="datetimeFigureOut">
              <a:rPr lang="ru-RU" smtClean="0"/>
              <a:t>20.09.2022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1750" y="942975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075FE-98AD-4EB8-835D-B9AE0394C14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5176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451" y="1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ABE4F12B-3ADF-4DE8-9112-E6BC8A3A0B55}" type="datetimeFigureOut">
              <a:rPr lang="ru-RU"/>
              <a:pPr>
                <a:defRPr/>
              </a:pPr>
              <a:t>20.09.2022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180" y="4715154"/>
            <a:ext cx="5425440" cy="4466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451" y="9428584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34BB47FE-8632-40DF-AF05-8E244965912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18309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BB47FE-8632-40DF-AF05-8E2449659127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2862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F777D-E0ED-4381-B735-CF169E7D98A7}" type="datetime1">
              <a:rPr lang="ru-RU" smtClean="0"/>
              <a:pPr/>
              <a:t>20.09.2022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752BE-361C-4053-BD96-AA4D82C97B6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5148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79ABB3-F010-4303-BFC4-1A8F4BA69964}" type="datetime1">
              <a:rPr lang="ru-RU" smtClean="0"/>
              <a:pPr>
                <a:defRPr/>
              </a:pPr>
              <a:t>20.09.2022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8E3BC-BE98-4158-8F4F-06FE2A4EC80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189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07FD99-862A-4F1C-8910-1F34477055EF}" type="datetime1">
              <a:rPr lang="ru-RU" smtClean="0"/>
              <a:pPr>
                <a:defRPr/>
              </a:pPr>
              <a:t>20.09.2022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FD1938-001F-45A5-97D1-0BAAC7C2051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916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F777D-E0ED-4381-B735-CF169E7D98A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752BE-361C-4053-BD96-AA4D82C97B6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768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F85B01-09B6-44F1-98A5-9BB8777B1A9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20.09.2022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6B7A72-7796-41FC-872A-DC34B48C52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491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1505B7-939F-44D4-BC9D-3CF49DBA170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20.09.2022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01ACEC-ADD4-4859-840B-2817FC2203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50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A86BCB-8D8F-438E-B31D-42428DBE168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20.09.2022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2922E7-66FB-4CF2-965F-9F53F817BE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832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2BC57C-6DEF-453B-BB97-21B901F85E8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20.09.2022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C9CD3-3561-49C8-A4B5-037724A9BB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453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171256-36FC-4BDC-969F-293709AC5F8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20.09.2022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5953A5-5EA7-44A9-984F-FC4CD83AED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836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BC03D3-8836-4CD2-8BE5-67A1A0A683B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20.09.2022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920AE4-90EC-41EE-BC01-9BEE9B1459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263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80F8D8-03AA-4F92-882F-25456C9390A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20.09.2022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BC0E2-D952-416F-A380-56E6476C7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825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F85B01-09B6-44F1-98A5-9BB8777B1A9E}" type="datetime1">
              <a:rPr lang="ru-RU" smtClean="0"/>
              <a:pPr>
                <a:defRPr/>
              </a:pPr>
              <a:t>20.09.2022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6B7A72-7796-41FC-872A-DC34B48C52C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919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D103B7-22E5-433D-B16C-462EF921D2C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20.09.2022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0C974C-C43A-48D5-A749-9EBBAEE234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11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79ABB3-F010-4303-BFC4-1A8F4BA6996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20.09.2022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8E3BC-BE98-4158-8F4F-06FE2A4EC8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03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07FD99-862A-4F1C-8910-1F34477055E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20.09.2022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FD1938-001F-45A5-97D1-0BAAC7C205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277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74650"/>
            <a:ext cx="70104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EC038-CE15-41D8-98FB-40A1EB4EBAF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391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C49B74-5DB2-4B03-B1D2-7F6A3C51C31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130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1505B7-939F-44D4-BC9D-3CF49DBA170C}" type="datetime1">
              <a:rPr lang="ru-RU" smtClean="0"/>
              <a:pPr>
                <a:defRPr/>
              </a:pPr>
              <a:t>20.09.2022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01ACEC-ADD4-4859-840B-2817FC22036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290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A86BCB-8D8F-438E-B31D-42428DBE1680}" type="datetime1">
              <a:rPr lang="ru-RU" smtClean="0"/>
              <a:pPr>
                <a:defRPr/>
              </a:pPr>
              <a:t>20.09.2022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2922E7-66FB-4CF2-965F-9F53F817BEF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534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2BC57C-6DEF-453B-BB97-21B901F85E8F}" type="datetime1">
              <a:rPr lang="ru-RU" smtClean="0"/>
              <a:pPr>
                <a:defRPr/>
              </a:pPr>
              <a:t>20.09.2022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C9CD3-3561-49C8-A4B5-037724A9BB8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778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171256-36FC-4BDC-969F-293709AC5F85}" type="datetime1">
              <a:rPr lang="ru-RU" smtClean="0"/>
              <a:pPr>
                <a:defRPr/>
              </a:pPr>
              <a:t>20.09.2022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5953A5-5EA7-44A9-984F-FC4CD83AEDD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46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BC03D3-8836-4CD2-8BE5-67A1A0A683BE}" type="datetime1">
              <a:rPr lang="ru-RU" smtClean="0"/>
              <a:pPr>
                <a:defRPr/>
              </a:pPr>
              <a:t>20.09.2022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920AE4-90EC-41EE-BC01-9BEE9B14592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799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80F8D8-03AA-4F92-882F-25456C9390AC}" type="datetime1">
              <a:rPr lang="ru-RU" smtClean="0"/>
              <a:pPr>
                <a:defRPr/>
              </a:pPr>
              <a:t>20.09.2022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BC0E2-D952-416F-A380-56E6476C76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23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D103B7-22E5-433D-B16C-462EF921D2C5}" type="datetime1">
              <a:rPr lang="ru-RU" smtClean="0"/>
              <a:pPr>
                <a:defRPr/>
              </a:pPr>
              <a:t>20.09.2022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0C974C-C43A-48D5-A749-9EBBAEE234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270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82A429E-E3C7-48CE-B6C3-6103C7CDA34E}" type="datetime1">
              <a:rPr lang="ru-RU" smtClean="0"/>
              <a:pPr>
                <a:defRPr/>
              </a:pPr>
              <a:t>20.09.2022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2779635-6080-4E5B-9114-57B33466E5A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884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82A429E-E3C7-48CE-B6C3-6103C7CDA34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20.09.2022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2779635-6080-4E5B-9114-57B33466E5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384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  <p:sldLayoutId id="2147483782" r:id="rId13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1800" y="2303873"/>
            <a:ext cx="8280400" cy="2223061"/>
          </a:xfrm>
        </p:spPr>
        <p:txBody>
          <a:bodyPr>
            <a:normAutofit fontScale="90000"/>
          </a:bodyPr>
          <a:lstStyle/>
          <a:p>
            <a:pPr lvl="0" eaLnBrk="0" fontAlgn="base" hangingPunct="0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ru-RU" sz="2000" i="1" dirty="0" smtClean="0"/>
              <a:t> </a:t>
            </a:r>
            <a:br>
              <a:rPr lang="ru-RU" sz="20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Об основных нарушениях прав граждан при заключении договоров потребительского кредита (займа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)</a:t>
            </a:r>
            <a:br>
              <a:rPr lang="ru-RU" sz="2200" b="1" dirty="0" smtClean="0">
                <a:latin typeface="Arial" pitchFamily="34" charset="0"/>
                <a:cs typeface="Arial" pitchFamily="34" charset="0"/>
              </a:rPr>
            </a:br>
            <a:r>
              <a:rPr lang="ru-RU" sz="22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 smtClean="0">
                <a:latin typeface="Arial" pitchFamily="34" charset="0"/>
                <a:cs typeface="Arial" pitchFamily="34" charset="0"/>
              </a:rPr>
            </a:br>
            <a:endParaRPr lang="en-US" sz="2200" b="1" i="1" dirty="0" smtClean="0">
              <a:solidFill>
                <a:schemeClr val="bg1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504" y="1628800"/>
            <a:ext cx="8928992" cy="873125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25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Управление Роспотребнадзора по Тверской области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49487" y="5093331"/>
            <a:ext cx="8280400" cy="6401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ru-RU" sz="2000" b="1" dirty="0" err="1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Маклакова</a:t>
            </a:r>
            <a:r>
              <a:rPr lang="ru-RU" sz="2000" b="1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Мария Юрьевна</a:t>
            </a:r>
            <a:endParaRPr lang="en-US" sz="2000" b="1" dirty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ru-RU" sz="1600" b="1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Заместитель начальника отдела защиты прав потребителей</a:t>
            </a:r>
            <a:endParaRPr lang="ru-RU" sz="1600" b="1" dirty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2987824" y="6237312"/>
            <a:ext cx="331236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200" b="1" dirty="0" smtClean="0"/>
              <a:t>г. Вышний Волочек   </a:t>
            </a:r>
          </a:p>
          <a:p>
            <a:pPr algn="ctr" eaLnBrk="0" hangingPunct="0"/>
            <a:r>
              <a:rPr lang="ru-RU" sz="1200" b="1" dirty="0" smtClean="0"/>
              <a:t>21 сентября 2022 г.</a:t>
            </a:r>
            <a:endParaRPr lang="en-US" sz="1200" b="1" dirty="0"/>
          </a:p>
        </p:txBody>
      </p:sp>
      <p:pic>
        <p:nvPicPr>
          <p:cNvPr id="12" name="Рисунок 6" descr="эмблема_цвет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260648"/>
            <a:ext cx="943041" cy="1078632"/>
          </a:xfrm>
          <a:prstGeom prst="rect">
            <a:avLst/>
          </a:prstGeom>
          <a:solidFill>
            <a:srgbClr val="DEEBF6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50333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трелка вниз 11"/>
          <p:cNvSpPr/>
          <p:nvPr/>
        </p:nvSpPr>
        <p:spPr>
          <a:xfrm>
            <a:off x="3563888" y="1556792"/>
            <a:ext cx="504056" cy="512192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Скругленный прямоугольник 9"/>
          <p:cNvSpPr>
            <a:spLocks noChangeArrowheads="1"/>
          </p:cNvSpPr>
          <p:nvPr/>
        </p:nvSpPr>
        <p:spPr bwMode="auto">
          <a:xfrm>
            <a:off x="5835531" y="2318412"/>
            <a:ext cx="2912933" cy="2190708"/>
          </a:xfrm>
          <a:prstGeom prst="roundRect">
            <a:avLst>
              <a:gd name="adj" fmla="val 16667"/>
            </a:avLst>
          </a:prstGeom>
          <a:solidFill>
            <a:srgbClr val="E7F4D8"/>
          </a:solidFill>
          <a:ln w="12700" algn="ctr">
            <a:solidFill>
              <a:schemeClr val="accent5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 indent="11113" algn="ctr">
              <a:lnSpc>
                <a:spcPct val="90000"/>
              </a:lnSpc>
              <a:defRPr/>
            </a:pPr>
            <a:endParaRPr lang="ru-RU" sz="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группа:</a:t>
            </a:r>
            <a:endParaRPr 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Включение в договоры недопустимых условий </a:t>
            </a:r>
          </a:p>
          <a:p>
            <a:pPr algn="ctr">
              <a:lnSpc>
                <a:spcPct val="90000"/>
              </a:lnSpc>
              <a:defRPr/>
            </a:pP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/ст. 16 Закона/</a:t>
            </a: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0033" name="Текст 9"/>
          <p:cNvSpPr>
            <a:spLocks noGrp="1" noChangeArrowheads="1"/>
          </p:cNvSpPr>
          <p:nvPr>
            <p:ph type="body" idx="1"/>
          </p:nvPr>
        </p:nvSpPr>
        <p:spPr>
          <a:xfrm>
            <a:off x="611560" y="499571"/>
            <a:ext cx="8136904" cy="1564744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  <a:alpha val="99000"/>
            </a:schemeClr>
          </a:solidFill>
          <a:ln w="12700" algn="ctr">
            <a:solidFill>
              <a:srgbClr val="06663B"/>
            </a:solidFill>
            <a:round/>
          </a:ln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buNone/>
              <a:defRPr/>
            </a:pPr>
            <a:endParaRPr lang="ru-RU" sz="2000" b="1" dirty="0" smtClean="0">
              <a:latin typeface="Arial" pitchFamily="34" charset="0"/>
            </a:endParaRPr>
          </a:p>
          <a:p>
            <a:pPr algn="ctr">
              <a:spcBef>
                <a:spcPct val="0"/>
              </a:spcBef>
              <a:buNone/>
              <a:defRPr/>
            </a:pPr>
            <a:r>
              <a:rPr lang="ru-RU" sz="2000" b="1" dirty="0" smtClean="0">
                <a:latin typeface="Arial" pitchFamily="34" charset="0"/>
              </a:rPr>
              <a:t>Основные нарушения прав заемщиков – потребителей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ru-RU" sz="2000" b="1" dirty="0" smtClean="0">
                <a:latin typeface="Arial" pitchFamily="34" charset="0"/>
              </a:rPr>
              <a:t>в соответствии с Законом РФ от 07.02.1992 № 2300-</a:t>
            </a:r>
            <a:r>
              <a:rPr lang="en-US" sz="2000" b="1" dirty="0" smtClean="0">
                <a:latin typeface="Arial" pitchFamily="34" charset="0"/>
              </a:rPr>
              <a:t>I</a:t>
            </a:r>
            <a:endParaRPr lang="ru-RU" sz="2000" b="1" dirty="0" smtClean="0">
              <a:latin typeface="Arial" pitchFamily="34" charset="0"/>
            </a:endParaRPr>
          </a:p>
          <a:p>
            <a:pPr algn="ctr">
              <a:spcBef>
                <a:spcPct val="0"/>
              </a:spcBef>
              <a:buNone/>
              <a:defRPr/>
            </a:pPr>
            <a:r>
              <a:rPr lang="ru-RU" sz="2000" b="1" dirty="0" smtClean="0">
                <a:latin typeface="Arial" pitchFamily="34" charset="0"/>
              </a:rPr>
              <a:t> «О защите прав потребителей»:</a:t>
            </a:r>
          </a:p>
          <a:p>
            <a:pPr algn="ctr">
              <a:spcBef>
                <a:spcPct val="0"/>
              </a:spcBef>
              <a:buNone/>
              <a:defRPr/>
            </a:pPr>
            <a:endParaRPr lang="ru-RU" sz="2000" b="1" dirty="0" smtClean="0">
              <a:latin typeface="Arial" pitchFamily="34" charset="0"/>
            </a:endParaRPr>
          </a:p>
          <a:p>
            <a:pPr algn="ctr">
              <a:spcBef>
                <a:spcPct val="0"/>
              </a:spcBef>
              <a:buNone/>
              <a:defRPr/>
            </a:pPr>
            <a:endParaRPr lang="ru-RU" sz="2000" b="1" dirty="0" smtClean="0">
              <a:latin typeface="Arial" pitchFamily="34" charset="0"/>
            </a:endParaRPr>
          </a:p>
          <a:p>
            <a:pPr algn="ctr">
              <a:spcBef>
                <a:spcPct val="0"/>
              </a:spcBef>
              <a:buNone/>
              <a:defRPr/>
            </a:pPr>
            <a:endParaRPr lang="ru-RU" sz="2000" b="1" dirty="0" smtClean="0">
              <a:latin typeface="Arial" pitchFamily="34" charset="0"/>
            </a:endParaRPr>
          </a:p>
          <a:p>
            <a:pPr algn="ctr">
              <a:spcBef>
                <a:spcPct val="0"/>
              </a:spcBef>
              <a:buNone/>
              <a:defRPr/>
            </a:pPr>
            <a:endParaRPr lang="ru-RU" sz="2000" dirty="0" smtClean="0">
              <a:latin typeface="Arial" pitchFamily="34" charset="0"/>
            </a:endParaRPr>
          </a:p>
          <a:p>
            <a:pPr algn="ctr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0034" name="Скругленный прямоугольник 9"/>
          <p:cNvSpPr>
            <a:spLocks noChangeArrowheads="1"/>
          </p:cNvSpPr>
          <p:nvPr/>
        </p:nvSpPr>
        <p:spPr bwMode="auto">
          <a:xfrm>
            <a:off x="610436" y="2331895"/>
            <a:ext cx="3862240" cy="2177225"/>
          </a:xfrm>
          <a:prstGeom prst="roundRect">
            <a:avLst>
              <a:gd name="adj" fmla="val 16667"/>
            </a:avLst>
          </a:prstGeom>
          <a:solidFill>
            <a:srgbClr val="E7F4D8"/>
          </a:solidFill>
          <a:ln w="12700" algn="ctr">
            <a:solidFill>
              <a:schemeClr val="accent5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группа: </a:t>
            </a:r>
          </a:p>
          <a:p>
            <a:pPr algn="ctr">
              <a:lnSpc>
                <a:spcPct val="90000"/>
              </a:lnSpc>
              <a:defRPr/>
            </a:pP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Нарушения прав потребителей на получение необходимой и достоверной информации об исполнителе и реализуемой им услуге</a:t>
            </a:r>
          </a:p>
          <a:p>
            <a:pPr algn="ctr">
              <a:lnSpc>
                <a:spcPct val="90000"/>
              </a:lnSpc>
              <a:defRPr/>
            </a:pP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/ ст.8-10 Закона/</a:t>
            </a: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563" name="TextBox 6"/>
          <p:cNvSpPr txBox="1">
            <a:spLocks noChangeArrowheads="1"/>
          </p:cNvSpPr>
          <p:nvPr/>
        </p:nvSpPr>
        <p:spPr bwMode="auto">
          <a:xfrm>
            <a:off x="517104" y="3539616"/>
            <a:ext cx="22336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endParaRPr lang="ru-RU" sz="1600" b="1" dirty="0">
              <a:solidFill>
                <a:prstClr val="black"/>
              </a:solidFill>
            </a:endParaRPr>
          </a:p>
          <a:p>
            <a:r>
              <a:rPr lang="ru-RU" sz="1200" b="1" dirty="0" smtClean="0">
                <a:solidFill>
                  <a:prstClr val="black"/>
                </a:solidFill>
              </a:rPr>
              <a:t> </a:t>
            </a:r>
            <a:endParaRPr lang="ru-RU" sz="1200" b="1" dirty="0">
              <a:solidFill>
                <a:prstClr val="black"/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pPr>
              <a:defRPr/>
            </a:pPr>
            <a:fld id="{33A4CFEE-E70B-474F-A815-7058AE0C446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3572" name="Рисунок 6" descr="эмблема_цвет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03250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Freeform 8"/>
          <p:cNvSpPr>
            <a:spLocks/>
          </p:cNvSpPr>
          <p:nvPr/>
        </p:nvSpPr>
        <p:spPr bwMode="gray">
          <a:xfrm>
            <a:off x="4514105" y="2074567"/>
            <a:ext cx="602327" cy="1115513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gray">
          <a:xfrm flipH="1">
            <a:off x="5191774" y="2064314"/>
            <a:ext cx="604359" cy="1125766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3848" y="4640329"/>
            <a:ext cx="4032448" cy="193485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436" y="4858503"/>
            <a:ext cx="2512073" cy="171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004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48464" y="6537325"/>
            <a:ext cx="395536" cy="320675"/>
          </a:xfrm>
        </p:spPr>
        <p:txBody>
          <a:bodyPr/>
          <a:lstStyle/>
          <a:p>
            <a:pPr>
              <a:defRPr/>
            </a:pPr>
            <a:fld id="{94959AAF-6431-4F16-8C0C-B9C9BA08F7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Прямоугольник 1"/>
          <p:cNvSpPr>
            <a:spLocks noChangeArrowheads="1"/>
          </p:cNvSpPr>
          <p:nvPr/>
        </p:nvSpPr>
        <p:spPr bwMode="auto">
          <a:xfrm>
            <a:off x="147795" y="1764116"/>
            <a:ext cx="8600669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endParaRPr lang="ru-RU" sz="1600" dirty="0">
              <a:solidFill>
                <a:prstClr val="black"/>
              </a:solidFill>
            </a:endParaRPr>
          </a:p>
          <a:p>
            <a:pPr algn="just">
              <a:lnSpc>
                <a:spcPct val="150000"/>
              </a:lnSpc>
            </a:pPr>
            <a:endParaRPr lang="ru-RU" sz="1600" dirty="0">
              <a:solidFill>
                <a:prstClr val="black"/>
              </a:solidFill>
            </a:endParaRPr>
          </a:p>
          <a:p>
            <a:pPr algn="just">
              <a:lnSpc>
                <a:spcPct val="150000"/>
              </a:lnSpc>
            </a:pPr>
            <a:endParaRPr lang="ru-RU" sz="1600" dirty="0">
              <a:solidFill>
                <a:prstClr val="black"/>
              </a:solidFill>
            </a:endParaRPr>
          </a:p>
          <a:p>
            <a:pPr algn="just">
              <a:lnSpc>
                <a:spcPct val="150000"/>
              </a:lnSpc>
            </a:pPr>
            <a:endParaRPr lang="ru-RU" sz="1600" dirty="0">
              <a:solidFill>
                <a:prstClr val="black"/>
              </a:solidFill>
            </a:endParaRPr>
          </a:p>
          <a:p>
            <a:pPr algn="just">
              <a:lnSpc>
                <a:spcPct val="150000"/>
              </a:lnSpc>
            </a:pPr>
            <a:endParaRPr lang="ru-RU" sz="1600" dirty="0">
              <a:solidFill>
                <a:prstClr val="black"/>
              </a:solidFill>
            </a:endParaRPr>
          </a:p>
          <a:p>
            <a:pPr algn="just">
              <a:lnSpc>
                <a:spcPct val="150000"/>
              </a:lnSpc>
            </a:pPr>
            <a:endParaRPr lang="ru-RU" sz="1600" dirty="0">
              <a:solidFill>
                <a:prstClr val="black"/>
              </a:solidFill>
            </a:endParaRPr>
          </a:p>
          <a:p>
            <a:pPr algn="just">
              <a:lnSpc>
                <a:spcPct val="150000"/>
              </a:lnSpc>
            </a:pPr>
            <a:endParaRPr lang="ru-RU" sz="1600" dirty="0">
              <a:solidFill>
                <a:prstClr val="black"/>
              </a:solidFill>
            </a:endParaRPr>
          </a:p>
          <a:p>
            <a:pPr algn="just">
              <a:lnSpc>
                <a:spcPct val="150000"/>
              </a:lnSpc>
            </a:pPr>
            <a:endParaRPr lang="ru-RU" sz="1600" dirty="0">
              <a:solidFill>
                <a:prstClr val="black"/>
              </a:solidFill>
            </a:endParaRPr>
          </a:p>
          <a:p>
            <a:pPr algn="just">
              <a:lnSpc>
                <a:spcPct val="150000"/>
              </a:lnSpc>
            </a:pPr>
            <a:endParaRPr lang="ru-RU" sz="1600" dirty="0">
              <a:solidFill>
                <a:prstClr val="black"/>
              </a:solidFill>
            </a:endParaRPr>
          </a:p>
          <a:p>
            <a:pPr algn="just">
              <a:lnSpc>
                <a:spcPct val="150000"/>
              </a:lnSpc>
            </a:pPr>
            <a:endParaRPr lang="ru-RU" sz="1600" dirty="0">
              <a:solidFill>
                <a:prstClr val="black"/>
              </a:solidFill>
            </a:endParaRPr>
          </a:p>
          <a:p>
            <a:pPr algn="just">
              <a:lnSpc>
                <a:spcPct val="150000"/>
              </a:lnSpc>
            </a:pPr>
            <a:endParaRPr lang="ru-RU" sz="1600" dirty="0">
              <a:solidFill>
                <a:prstClr val="black"/>
              </a:solidFill>
            </a:endParaRPr>
          </a:p>
          <a:p>
            <a:pPr algn="just">
              <a:lnSpc>
                <a:spcPct val="150000"/>
              </a:lnSpc>
            </a:pP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9" name="Заголовок 6"/>
          <p:cNvSpPr txBox="1">
            <a:spLocks/>
          </p:cNvSpPr>
          <p:nvPr/>
        </p:nvSpPr>
        <p:spPr bwMode="white">
          <a:xfrm>
            <a:off x="949916" y="168113"/>
            <a:ext cx="7992888" cy="672717"/>
          </a:xfrm>
          <a:prstGeom prst="rect">
            <a:avLst/>
          </a:prstGeom>
          <a:solidFill>
            <a:srgbClr val="E7F0F9"/>
          </a:solidFill>
          <a:ln w="952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  <a:effectLst>
            <a:outerShdw dist="20000" dir="5400000" rotWithShape="0">
              <a:srgbClr val="000000">
                <a:alpha val="0"/>
              </a:srgbClr>
            </a:outerShdw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endParaRPr lang="ru-RU" b="1" dirty="0" smtClean="0">
              <a:solidFill>
                <a:prstClr val="black"/>
              </a:solidFill>
              <a:latin typeface="Arial" pitchFamily="34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prstClr val="black"/>
                </a:solidFill>
                <a:latin typeface="Arial" pitchFamily="34" charset="0"/>
              </a:rPr>
              <a:t>Изменения редакции ст.16 Закона РФ от 07.02.1992 «О защите прав потребителей», вступившие в силу с 01.09.2022</a:t>
            </a:r>
          </a:p>
          <a:p>
            <a:pPr algn="ctr">
              <a:defRPr/>
            </a:pPr>
            <a:endParaRPr lang="ru-RU" b="1" dirty="0" smtClean="0">
              <a:solidFill>
                <a:prstClr val="black"/>
              </a:solidFill>
              <a:latin typeface="Arial" pitchFamily="34" charset="0"/>
            </a:endParaRPr>
          </a:p>
        </p:txBody>
      </p:sp>
      <p:pic>
        <p:nvPicPr>
          <p:cNvPr id="11" name="Рисунок 6" descr="эмблема_цвет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0" y="11694"/>
            <a:ext cx="811874" cy="75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323528" y="1179341"/>
            <a:ext cx="8352927" cy="338554"/>
          </a:xfrm>
          <a:prstGeom prst="rect">
            <a:avLst/>
          </a:prstGeom>
          <a:solidFill>
            <a:schemeClr val="accent4">
              <a:lumMod val="25000"/>
              <a:lumOff val="75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Недопустимые условия в договорах потребительского кредита (займа):</a:t>
            </a:r>
            <a:endParaRPr lang="ru-RU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5479202" y="1120554"/>
            <a:ext cx="3472671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6228183" y="2161457"/>
            <a:ext cx="2696015" cy="1618852"/>
          </a:xfrm>
          <a:prstGeom prst="roundRect">
            <a:avLst/>
          </a:prstGeom>
          <a:solidFill>
            <a:srgbClr val="F4EC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 распространяются на отношения, возникшие из ранее заключенных договоров</a:t>
            </a:r>
            <a:endParaRPr lang="ru-RU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8387" y="4221088"/>
            <a:ext cx="2765577" cy="231891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529" y="1576682"/>
            <a:ext cx="5728919" cy="536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496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04663"/>
            <a:ext cx="8208910" cy="1089709"/>
          </a:xfr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Допускаемые финансовыми организациями нарушения Федерального закона</a:t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353-ФЗ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О потребительском кредите (займе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)»: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BC0E2-D952-416F-A380-56E6476C768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6" name="Рисунок 5" descr="эмблема_цвет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0"/>
            <a:ext cx="648072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540" y="1340768"/>
            <a:ext cx="2450804" cy="504056"/>
          </a:xfrm>
          <a:prstGeom prst="rect">
            <a:avLst/>
          </a:prstGeom>
        </p:spPr>
      </p:pic>
      <p:sp>
        <p:nvSpPr>
          <p:cNvPr id="17" name="AutoShape 4"/>
          <p:cNvSpPr>
            <a:spLocks noChangeArrowheads="1"/>
          </p:cNvSpPr>
          <p:nvPr/>
        </p:nvSpPr>
        <p:spPr bwMode="blackWhite">
          <a:xfrm rot="10800000" flipV="1">
            <a:off x="323528" y="5666569"/>
            <a:ext cx="8712966" cy="792088"/>
          </a:xfrm>
          <a:prstGeom prst="roundRect">
            <a:avLst>
              <a:gd name="adj" fmla="val 9106"/>
            </a:avLst>
          </a:prstGeom>
          <a:solidFill>
            <a:schemeClr val="bg2"/>
          </a:solidFill>
          <a:ln w="9525" cap="flat" cmpd="sng" algn="ctr">
            <a:solidFill>
              <a:srgbClr val="3191D3">
                <a:shade val="95000"/>
                <a:satMod val="105000"/>
              </a:srgbClr>
            </a:solidFill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Отсутствие возможности  запрета уступки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прав по договору третьим лицам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(п.13</a:t>
            </a:r>
            <a:r>
              <a:rPr kumimoji="0" lang="ru-RU" sz="1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ч.9</a:t>
            </a:r>
            <a:r>
              <a:rPr kumimoji="0" lang="ru-RU" sz="1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ст.5</a:t>
            </a:r>
            <a:r>
              <a:rPr kumimoji="0" lang="ru-RU" sz="1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ФЗ № 353)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AutoShape 4"/>
          <p:cNvSpPr>
            <a:spLocks noChangeArrowheads="1"/>
          </p:cNvSpPr>
          <p:nvPr/>
        </p:nvSpPr>
        <p:spPr bwMode="blackWhite">
          <a:xfrm>
            <a:off x="323528" y="4799726"/>
            <a:ext cx="8712968" cy="777811"/>
          </a:xfrm>
          <a:prstGeom prst="roundRect">
            <a:avLst>
              <a:gd name="adj" fmla="val 9106"/>
            </a:avLst>
          </a:prstGeom>
          <a:solidFill>
            <a:schemeClr val="bg2"/>
          </a:solidFill>
          <a:ln w="9525" cap="flat" cmpd="sng" algn="ctr">
            <a:solidFill>
              <a:srgbClr val="3191D3">
                <a:shade val="95000"/>
                <a:satMod val="105000"/>
              </a:srgbClr>
            </a:solidFill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Подсудность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споров по </a:t>
            </a:r>
            <a:r>
              <a:rPr kumimoji="0" lang="ru-RU" sz="1800" b="0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месту нахождения Банка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, </a:t>
            </a:r>
            <a:r>
              <a:rPr kumimoji="0" lang="ru-RU" sz="1800" b="0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отсутствие бесплатного 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способа исполнения обязательства по месту жительства заемщика 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(ст.5, ст.13 ФЗ № 353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90E4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90E4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AutoShape 4"/>
          <p:cNvSpPr>
            <a:spLocks noChangeArrowheads="1"/>
          </p:cNvSpPr>
          <p:nvPr/>
        </p:nvSpPr>
        <p:spPr bwMode="blackWhite">
          <a:xfrm>
            <a:off x="2138551" y="3650344"/>
            <a:ext cx="6897944" cy="1072054"/>
          </a:xfrm>
          <a:prstGeom prst="roundRect">
            <a:avLst>
              <a:gd name="adj" fmla="val 9106"/>
            </a:avLst>
          </a:prstGeom>
          <a:solidFill>
            <a:schemeClr val="bg2"/>
          </a:solidFill>
          <a:ln w="9525" cap="flat" cmpd="sng" algn="ctr">
            <a:solidFill>
              <a:srgbClr val="3191D3">
                <a:shade val="95000"/>
                <a:satMod val="105000"/>
              </a:srgbClr>
            </a:solidFill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090E4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Нарушение очередности погашения задолженности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или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превышение предельного размера неустойки и</a:t>
            </a:r>
            <a:r>
              <a:rPr kumimoji="0" lang="ru-RU" sz="1800" b="0" i="0" u="sng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sng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иных мер ответственности</a:t>
            </a:r>
            <a:r>
              <a:rPr lang="ru-RU" u="sng" kern="0" dirty="0">
                <a:latin typeface="Arial"/>
                <a:cs typeface="+mn-cs"/>
              </a:rPr>
              <a:t> 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(ч.20, ч.21, ч.24 ст.5 ФЗ № 353)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090E4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4" name="AutoShape 4"/>
          <p:cNvSpPr>
            <a:spLocks noChangeArrowheads="1"/>
          </p:cNvSpPr>
          <p:nvPr/>
        </p:nvSpPr>
        <p:spPr bwMode="blackWhite">
          <a:xfrm>
            <a:off x="2113363" y="2669963"/>
            <a:ext cx="6923132" cy="903053"/>
          </a:xfrm>
          <a:prstGeom prst="roundRect">
            <a:avLst>
              <a:gd name="adj" fmla="val 9106"/>
            </a:avLst>
          </a:prstGeom>
          <a:solidFill>
            <a:schemeClr val="bg2"/>
          </a:solidFill>
          <a:ln w="9525" cap="flat" cmpd="sng" algn="ctr">
            <a:solidFill>
              <a:srgbClr val="3191D3">
                <a:shade val="95000"/>
                <a:satMod val="105000"/>
              </a:srgbClr>
            </a:solidFill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Взимание комиссии за открытие или операции по счету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, 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открытому для предоставления кредита 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(ч.17 ст.5 ФЗ № 353)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5" name="AutoShape 4"/>
          <p:cNvSpPr>
            <a:spLocks noChangeArrowheads="1"/>
          </p:cNvSpPr>
          <p:nvPr/>
        </p:nvSpPr>
        <p:spPr bwMode="blackWhite">
          <a:xfrm>
            <a:off x="2138550" y="1571701"/>
            <a:ext cx="6897945" cy="1020934"/>
          </a:xfrm>
          <a:prstGeom prst="roundRect">
            <a:avLst>
              <a:gd name="adj" fmla="val 9106"/>
            </a:avLst>
          </a:prstGeom>
          <a:solidFill>
            <a:schemeClr val="bg2"/>
          </a:solidFill>
          <a:ln w="9525" cap="flat" cmpd="sng" algn="ctr">
            <a:solidFill>
              <a:srgbClr val="3191D3">
                <a:shade val="95000"/>
                <a:satMod val="105000"/>
              </a:srgbClr>
            </a:solidFill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Установление </a:t>
            </a:r>
            <a:r>
              <a:rPr kumimoji="0" lang="ru-RU" sz="1800" b="0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не предусмотренных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законодательством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оснований для расторжения договора 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(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исчерпывающий 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перечень: ст. 813, 814, 821 ГК РФ, п.12, п.13 ст. 7 ФЗ № 353)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1905563"/>
            <a:ext cx="1872207" cy="2727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77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48464" y="6537325"/>
            <a:ext cx="384424" cy="320675"/>
          </a:xfrm>
        </p:spPr>
        <p:txBody>
          <a:bodyPr/>
          <a:lstStyle/>
          <a:p>
            <a:pPr>
              <a:defRPr/>
            </a:pPr>
            <a:fld id="{5F32DA74-BF53-4FCE-8A5A-F611232C71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en-US" dirty="0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Скругленный прямоугольник 9"/>
          <p:cNvSpPr>
            <a:spLocks noChangeArrowheads="1"/>
          </p:cNvSpPr>
          <p:nvPr/>
        </p:nvSpPr>
        <p:spPr bwMode="auto">
          <a:xfrm>
            <a:off x="251520" y="906467"/>
            <a:ext cx="5904656" cy="1442414"/>
          </a:xfrm>
          <a:prstGeom prst="roundRect">
            <a:avLst>
              <a:gd name="adj" fmla="val 16667"/>
            </a:avLst>
          </a:prstGeom>
          <a:solidFill>
            <a:srgbClr val="EEF7E5"/>
          </a:solidFill>
          <a:ln w="12700" algn="ctr">
            <a:solidFill>
              <a:schemeClr val="accent5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600" dirty="0">
                <a:solidFill>
                  <a:prstClr val="black"/>
                </a:solidFill>
              </a:rPr>
              <a:t>Информационное письмо Банка России </a:t>
            </a:r>
            <a:r>
              <a:rPr lang="ru-RU" sz="1600" dirty="0" smtClean="0">
                <a:solidFill>
                  <a:prstClr val="black"/>
                </a:solidFill>
              </a:rPr>
              <a:t>№ </a:t>
            </a:r>
            <a:r>
              <a:rPr lang="ru-RU" sz="1600" dirty="0">
                <a:solidFill>
                  <a:prstClr val="black"/>
                </a:solidFill>
              </a:rPr>
              <a:t>ИН-02-59/39, Роспотребнадзора </a:t>
            </a:r>
            <a:r>
              <a:rPr lang="ru-RU" sz="1600" dirty="0" smtClean="0">
                <a:solidFill>
                  <a:prstClr val="black"/>
                </a:solidFill>
              </a:rPr>
              <a:t>№ </a:t>
            </a:r>
            <a:r>
              <a:rPr lang="ru-RU" sz="1600" dirty="0">
                <a:solidFill>
                  <a:prstClr val="black"/>
                </a:solidFill>
              </a:rPr>
              <a:t>02/6207-2022-23 от 23.03.2022 </a:t>
            </a:r>
            <a:endParaRPr lang="ru-RU" sz="1600" dirty="0" smtClean="0">
              <a:solidFill>
                <a:prstClr val="black"/>
              </a:solidFill>
            </a:endParaRPr>
          </a:p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«</a:t>
            </a:r>
            <a:r>
              <a:rPr lang="ru-RU" sz="1600" b="1" dirty="0">
                <a:solidFill>
                  <a:srgbClr val="C00000"/>
                </a:solidFill>
              </a:rPr>
              <a:t>О недопустимости проставления за потребителя автоматического согласия на приобретение дополнительных страховых услуг</a:t>
            </a:r>
            <a:r>
              <a:rPr lang="ru-RU" sz="1600" b="1" dirty="0" smtClean="0">
                <a:solidFill>
                  <a:srgbClr val="C00000"/>
                </a:solidFill>
              </a:rPr>
              <a:t>»</a:t>
            </a:r>
          </a:p>
        </p:txBody>
      </p:sp>
      <p:sp>
        <p:nvSpPr>
          <p:cNvPr id="13" name="Скругленный прямоугольник 9"/>
          <p:cNvSpPr>
            <a:spLocks noChangeArrowheads="1"/>
          </p:cNvSpPr>
          <p:nvPr/>
        </p:nvSpPr>
        <p:spPr bwMode="auto">
          <a:xfrm>
            <a:off x="251520" y="2541992"/>
            <a:ext cx="8496944" cy="2182593"/>
          </a:xfrm>
          <a:prstGeom prst="roundRect">
            <a:avLst>
              <a:gd name="adj" fmla="val 16667"/>
            </a:avLst>
          </a:prstGeom>
          <a:solidFill>
            <a:srgbClr val="ECF6E2"/>
          </a:solidFill>
          <a:ln w="12700" algn="ctr">
            <a:solidFill>
              <a:schemeClr val="accent5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 algn="just"/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smtClean="0">
                <a:solidFill>
                  <a:prstClr val="black"/>
                </a:solidFill>
              </a:rPr>
              <a:t>     Сам факт автоматически проставленного согласия за потребителя на заключение договора добровольного страхования относится к недобросовестной практике исполнителя и не соответствует ст.16 Закона РФ от 07.02.1992 «О защите прав потребителей».</a:t>
            </a:r>
          </a:p>
          <a:p>
            <a:pPr algn="just"/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С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lick-wrap-</a:t>
            </a: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соглашения подразумевают явно </a:t>
            </a:r>
            <a:r>
              <a:rPr lang="ru-RU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 осознанно </a:t>
            </a: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выраженное </a:t>
            </a:r>
            <a:r>
              <a:rPr lang="ru-RU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согласие </a:t>
            </a: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потребителя, когда им получена </a:t>
            </a:r>
            <a:r>
              <a:rPr lang="ru-RU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полная и достоверная информация об услуге.</a:t>
            </a:r>
          </a:p>
          <a:p>
            <a:pPr algn="just"/>
            <a:endParaRPr lang="ru-RU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6" descr="эмблема_цвет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03250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4496" y="4917696"/>
            <a:ext cx="4283968" cy="167965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219" y="568196"/>
            <a:ext cx="2486245" cy="193169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4917696"/>
            <a:ext cx="3744416" cy="167965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17848" y="192966"/>
            <a:ext cx="7686600" cy="369332"/>
          </a:xfrm>
          <a:prstGeom prst="rect">
            <a:avLst/>
          </a:prstGeom>
          <a:solidFill>
            <a:srgbClr val="E7F0F9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 </a:t>
            </a:r>
            <a:r>
              <a:rPr lang="ru-RU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ситуациях </a:t>
            </a:r>
            <a:r>
              <a:rPr lang="ru-RU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навязыванию дополнительных платных </a:t>
            </a:r>
            <a:r>
              <a:rPr lang="ru-RU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услуг</a:t>
            </a:r>
            <a:endParaRPr lang="ru-RU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460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76456" y="6669360"/>
            <a:ext cx="456432" cy="188640"/>
          </a:xfrm>
        </p:spPr>
        <p:txBody>
          <a:bodyPr/>
          <a:lstStyle/>
          <a:p>
            <a:pPr>
              <a:defRPr/>
            </a:pPr>
            <a:fld id="{EDBF45D7-A428-441F-8E69-910160283B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en-US" dirty="0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Заголовок 6"/>
          <p:cNvSpPr txBox="1">
            <a:spLocks/>
          </p:cNvSpPr>
          <p:nvPr/>
        </p:nvSpPr>
        <p:spPr bwMode="white">
          <a:xfrm>
            <a:off x="1139835" y="2403860"/>
            <a:ext cx="7764838" cy="872998"/>
          </a:xfrm>
          <a:prstGeom prst="rect">
            <a:avLst/>
          </a:prstGeom>
          <a:noFill/>
          <a:ln w="952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  <a:effectLst>
            <a:outerShdw sx="1000" sy="1000" rotWithShape="0">
              <a:srgbClr val="000000"/>
            </a:outerShdw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just"/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itchFamily="34" charset="0"/>
              </a:rPr>
              <a:t>Повышать уровень финансовой грамотности, в том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itchFamily="34" charset="0"/>
              </a:rPr>
              <a:t>числе,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itchFamily="34" charset="0"/>
              </a:rPr>
              <a:t>с целью получения знаний о возможном решении спорных ситуаций, распознавания схем мошенничества в сфере финансовых услуг.</a:t>
            </a:r>
          </a:p>
        </p:txBody>
      </p:sp>
      <p:sp>
        <p:nvSpPr>
          <p:cNvPr id="21" name="Заголовок 6"/>
          <p:cNvSpPr txBox="1">
            <a:spLocks/>
          </p:cNvSpPr>
          <p:nvPr/>
        </p:nvSpPr>
        <p:spPr bwMode="white">
          <a:xfrm>
            <a:off x="1139834" y="1311244"/>
            <a:ext cx="7560840" cy="1037636"/>
          </a:xfrm>
          <a:prstGeom prst="rect">
            <a:avLst/>
          </a:prstGeom>
          <a:noFill/>
          <a:ln w="952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  <a:effectLst>
            <a:outerShdw sx="1000" sy="1000" rotWithShape="0">
              <a:srgbClr val="000000"/>
            </a:outerShdw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just"/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itchFamily="34" charset="0"/>
              </a:rPr>
              <a:t>Использовать навыки «рационального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itchFamily="34" charset="0"/>
              </a:rPr>
              <a:t>поведения» при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itchFamily="34" charset="0"/>
              </a:rPr>
              <a:t>приобретении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itchFamily="34" charset="0"/>
              </a:rPr>
              <a:t>финансовых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itchFamily="34" charset="0"/>
              </a:rPr>
              <a:t>услуг, внимательно относиться к подписываемым документам;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925437" y="393015"/>
            <a:ext cx="7989634" cy="400110"/>
          </a:xfrm>
          <a:prstGeom prst="rect">
            <a:avLst/>
          </a:prstGeom>
          <a:solidFill>
            <a:srgbClr val="E7F0F9"/>
          </a:solidFill>
          <a:ln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Рекомендации потребителям</a:t>
            </a:r>
            <a:endParaRPr lang="ru-RU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Рисунок 6" descr="эмблема_цвет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03250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Скругленный прямоугольник 23"/>
          <p:cNvSpPr/>
          <p:nvPr/>
        </p:nvSpPr>
        <p:spPr>
          <a:xfrm>
            <a:off x="388853" y="1357106"/>
            <a:ext cx="536584" cy="621035"/>
          </a:xfrm>
          <a:prstGeom prst="roundRect">
            <a:avLst>
              <a:gd name="adj" fmla="val 10000"/>
            </a:avLst>
          </a:prstGeom>
          <a:blipFill rotWithShape="0">
            <a:blip r:embed="rId3" cstate="print"/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7" name="Скругленный прямоугольник 26"/>
          <p:cNvSpPr/>
          <p:nvPr/>
        </p:nvSpPr>
        <p:spPr>
          <a:xfrm>
            <a:off x="388853" y="2527514"/>
            <a:ext cx="536584" cy="611521"/>
          </a:xfrm>
          <a:prstGeom prst="roundRect">
            <a:avLst>
              <a:gd name="adj" fmla="val 10000"/>
            </a:avLst>
          </a:prstGeom>
          <a:blipFill rotWithShape="0">
            <a:blip r:embed="rId3" cstate="print"/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851" y="3429000"/>
            <a:ext cx="8287603" cy="3102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8974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Текст 2"/>
          <p:cNvSpPr txBox="1">
            <a:spLocks/>
          </p:cNvSpPr>
          <p:nvPr/>
        </p:nvSpPr>
        <p:spPr bwMode="auto">
          <a:xfrm>
            <a:off x="611560" y="2708920"/>
            <a:ext cx="7772400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tabLst/>
              <a:defRPr/>
            </a:pPr>
            <a:r>
              <a:rPr lang="ru-RU" sz="28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БЛАГОДАРЮ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ЗА ВНИМАНИЕ!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6" descr="эмблема_цвет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03250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59276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18913</TotalTime>
  <Words>386</Words>
  <Application>Microsoft Office PowerPoint</Application>
  <PresentationFormat>Экран (4:3)</PresentationFormat>
  <Paragraphs>68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Тема Office</vt:lpstr>
      <vt:lpstr>1_Тема Office</vt:lpstr>
      <vt:lpstr>     Об основных нарушениях прав граждан при заключении договоров потребительского кредита (займа)   </vt:lpstr>
      <vt:lpstr>Презентация PowerPoint</vt:lpstr>
      <vt:lpstr>Презентация PowerPoint</vt:lpstr>
      <vt:lpstr>Допускаемые финансовыми организациями нарушения Федерального закона  № 353-ФЗ «О потребительском кредите (займе)»: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 Template</dc:title>
  <dc:creator>BOSS_GUEST</dc:creator>
  <cp:lastModifiedBy>admin</cp:lastModifiedBy>
  <cp:revision>1316</cp:revision>
  <cp:lastPrinted>2022-08-08T09:05:13Z</cp:lastPrinted>
  <dcterms:created xsi:type="dcterms:W3CDTF">2017-07-06T08:17:18Z</dcterms:created>
  <dcterms:modified xsi:type="dcterms:W3CDTF">2022-09-20T08:20:07Z</dcterms:modified>
</cp:coreProperties>
</file>