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6"/>
  </p:notesMasterIdLst>
  <p:handoutMasterIdLst>
    <p:handoutMasterId r:id="rId77"/>
  </p:handoutMasterIdLst>
  <p:sldIdLst>
    <p:sldId id="303" r:id="rId2"/>
    <p:sldId id="469" r:id="rId3"/>
    <p:sldId id="492" r:id="rId4"/>
    <p:sldId id="414" r:id="rId5"/>
    <p:sldId id="468" r:id="rId6"/>
    <p:sldId id="467" r:id="rId7"/>
    <p:sldId id="552" r:id="rId8"/>
    <p:sldId id="611" r:id="rId9"/>
    <p:sldId id="584" r:id="rId10"/>
    <p:sldId id="585" r:id="rId11"/>
    <p:sldId id="587" r:id="rId12"/>
    <p:sldId id="588" r:id="rId13"/>
    <p:sldId id="589" r:id="rId14"/>
    <p:sldId id="586" r:id="rId15"/>
    <p:sldId id="640" r:id="rId16"/>
    <p:sldId id="641" r:id="rId17"/>
    <p:sldId id="642" r:id="rId18"/>
    <p:sldId id="558" r:id="rId19"/>
    <p:sldId id="554" r:id="rId20"/>
    <p:sldId id="590" r:id="rId21"/>
    <p:sldId id="591" r:id="rId22"/>
    <p:sldId id="592" r:id="rId23"/>
    <p:sldId id="612" r:id="rId24"/>
    <p:sldId id="639" r:id="rId25"/>
    <p:sldId id="512" r:id="rId26"/>
    <p:sldId id="562" r:id="rId27"/>
    <p:sldId id="559" r:id="rId28"/>
    <p:sldId id="593" r:id="rId29"/>
    <p:sldId id="594" r:id="rId30"/>
    <p:sldId id="595" r:id="rId31"/>
    <p:sldId id="618" r:id="rId32"/>
    <p:sldId id="619" r:id="rId33"/>
    <p:sldId id="620" r:id="rId34"/>
    <p:sldId id="621" r:id="rId35"/>
    <p:sldId id="622" r:id="rId36"/>
    <p:sldId id="623" r:id="rId37"/>
    <p:sldId id="624" r:id="rId38"/>
    <p:sldId id="625" r:id="rId39"/>
    <p:sldId id="563" r:id="rId40"/>
    <p:sldId id="596" r:id="rId41"/>
    <p:sldId id="597" r:id="rId42"/>
    <p:sldId id="598" r:id="rId43"/>
    <p:sldId id="599" r:id="rId44"/>
    <p:sldId id="600" r:id="rId45"/>
    <p:sldId id="601" r:id="rId46"/>
    <p:sldId id="602" r:id="rId47"/>
    <p:sldId id="603" r:id="rId48"/>
    <p:sldId id="604" r:id="rId49"/>
    <p:sldId id="605" r:id="rId50"/>
    <p:sldId id="606" r:id="rId51"/>
    <p:sldId id="607" r:id="rId52"/>
    <p:sldId id="608" r:id="rId53"/>
    <p:sldId id="609" r:id="rId54"/>
    <p:sldId id="610" r:id="rId55"/>
    <p:sldId id="613" r:id="rId56"/>
    <p:sldId id="645" r:id="rId57"/>
    <p:sldId id="614" r:id="rId58"/>
    <p:sldId id="615" r:id="rId59"/>
    <p:sldId id="616" r:id="rId60"/>
    <p:sldId id="617" r:id="rId61"/>
    <p:sldId id="626" r:id="rId62"/>
    <p:sldId id="627" r:id="rId63"/>
    <p:sldId id="628" r:id="rId64"/>
    <p:sldId id="629" r:id="rId65"/>
    <p:sldId id="630" r:id="rId66"/>
    <p:sldId id="631" r:id="rId67"/>
    <p:sldId id="632" r:id="rId68"/>
    <p:sldId id="633" r:id="rId69"/>
    <p:sldId id="634" r:id="rId70"/>
    <p:sldId id="635" r:id="rId71"/>
    <p:sldId id="636" r:id="rId72"/>
    <p:sldId id="638" r:id="rId73"/>
    <p:sldId id="646" r:id="rId74"/>
    <p:sldId id="543" r:id="rId75"/>
  </p:sldIdLst>
  <p:sldSz cx="9144000" cy="6858000" type="screen4x3"/>
  <p:notesSz cx="6797675" cy="9926638"/>
  <p:defaultTextStyle>
    <a:defPPr>
      <a:defRPr lang="ru-RU"/>
    </a:defPPr>
    <a:lvl1pPr marL="0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5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2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70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7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04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72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39" algn="l" defTabSz="9143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FBB5F2E-A4EB-4E8A-B889-F22DE6A5CDC3}">
          <p14:sldIdLst>
            <p14:sldId id="303"/>
            <p14:sldId id="469"/>
            <p14:sldId id="492"/>
            <p14:sldId id="414"/>
            <p14:sldId id="468"/>
            <p14:sldId id="467"/>
            <p14:sldId id="552"/>
            <p14:sldId id="611"/>
            <p14:sldId id="584"/>
            <p14:sldId id="585"/>
            <p14:sldId id="587"/>
            <p14:sldId id="588"/>
            <p14:sldId id="589"/>
            <p14:sldId id="586"/>
            <p14:sldId id="640"/>
            <p14:sldId id="641"/>
            <p14:sldId id="642"/>
            <p14:sldId id="558"/>
            <p14:sldId id="554"/>
            <p14:sldId id="590"/>
            <p14:sldId id="591"/>
            <p14:sldId id="592"/>
            <p14:sldId id="612"/>
            <p14:sldId id="639"/>
            <p14:sldId id="512"/>
            <p14:sldId id="562"/>
            <p14:sldId id="559"/>
            <p14:sldId id="593"/>
            <p14:sldId id="594"/>
            <p14:sldId id="595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563"/>
            <p14:sldId id="596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09"/>
            <p14:sldId id="610"/>
            <p14:sldId id="613"/>
            <p14:sldId id="645"/>
            <p14:sldId id="614"/>
            <p14:sldId id="615"/>
            <p14:sldId id="616"/>
            <p14:sldId id="617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8"/>
            <p14:sldId id="646"/>
            <p14:sldId id="5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6A4"/>
    <a:srgbClr val="996600"/>
    <a:srgbClr val="A88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6" autoAdjust="0"/>
    <p:restoredTop sz="94303" autoAdjust="0"/>
  </p:normalViewPr>
  <p:slideViewPr>
    <p:cSldViewPr>
      <p:cViewPr varScale="1">
        <p:scale>
          <a:sx n="135" d="100"/>
          <a:sy n="135" d="100"/>
        </p:scale>
        <p:origin x="618" y="126"/>
      </p:cViewPr>
      <p:guideLst>
        <p:guide orient="horz" pos="2160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947273144930938E-2"/>
          <c:y val="5.1452817095955915E-2"/>
          <c:w val="0.59661271293577189"/>
          <c:h val="0.771401510943228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ППМИ в городских и сельских поселениях</c:v>
                </c:pt>
              </c:strCache>
            </c:strRef>
          </c:tx>
          <c:spPr>
            <a:solidFill>
              <a:srgbClr val="8DB99A"/>
            </a:solidFill>
            <a:ln>
              <a:solidFill>
                <a:srgbClr val="5E986F"/>
              </a:solidFill>
            </a:ln>
          </c:spPr>
          <c:invertIfNegative val="0"/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611-4844-B74A-F6D200594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Лист1!$B$3:$H$3</c:f>
              <c:numCache>
                <c:formatCode>General</c:formatCode>
                <c:ptCount val="7"/>
                <c:pt idx="0">
                  <c:v>53</c:v>
                </c:pt>
                <c:pt idx="1">
                  <c:v>94</c:v>
                </c:pt>
                <c:pt idx="2">
                  <c:v>168</c:v>
                </c:pt>
                <c:pt idx="3">
                  <c:v>200</c:v>
                </c:pt>
                <c:pt idx="4">
                  <c:v>189</c:v>
                </c:pt>
                <c:pt idx="5">
                  <c:v>216</c:v>
                </c:pt>
                <c:pt idx="6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EA-47B6-9EC7-5F1F6E59E7A6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ППМИ в городах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1EA-47B6-9EC7-5F1F6E59E7A6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611-4844-B74A-F6D200594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Лист1!$B$4:$H$4</c:f>
              <c:numCache>
                <c:formatCode>General</c:formatCode>
                <c:ptCount val="7"/>
                <c:pt idx="3">
                  <c:v>11</c:v>
                </c:pt>
                <c:pt idx="4">
                  <c:v>48</c:v>
                </c:pt>
                <c:pt idx="5">
                  <c:v>60</c:v>
                </c:pt>
                <c:pt idx="6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EA-47B6-9EC7-5F1F6E59E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100"/>
        <c:axId val="53549696"/>
        <c:axId val="53555584"/>
      </c:barChart>
      <c:catAx>
        <c:axId val="53549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3555584"/>
        <c:crosses val="autoZero"/>
        <c:auto val="1"/>
        <c:lblAlgn val="ctr"/>
        <c:lblOffset val="100"/>
        <c:noMultiLvlLbl val="0"/>
      </c:catAx>
      <c:valAx>
        <c:axId val="53555584"/>
        <c:scaling>
          <c:orientation val="minMax"/>
          <c:max val="3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3549696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70948170329082927"/>
          <c:y val="4.5401622041995333E-2"/>
          <c:w val="0.24843190903316825"/>
          <c:h val="0.81740306632596382"/>
        </c:manualLayout>
      </c:layout>
      <c:overlay val="0"/>
      <c:txPr>
        <a:bodyPr/>
        <a:lstStyle/>
        <a:p>
          <a:pPr>
            <a:defRPr sz="1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011038782607045E-2"/>
          <c:y val="9.3839342188488314E-2"/>
          <c:w val="0.95017548347972747"/>
          <c:h val="0.73400787899615016"/>
        </c:manualLayout>
      </c:layout>
      <c:barChart>
        <c:barDir val="col"/>
        <c:grouping val="clustered"/>
        <c:varyColors val="0"/>
        <c:ser>
          <c:idx val="0"/>
          <c:order val="0"/>
          <c:tx>
            <c:v>2019 год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ГО!$A$4:$A$12</c:f>
              <c:strCache>
                <c:ptCount val="9"/>
                <c:pt idx="0">
                  <c:v>благоустройство</c:v>
                </c:pt>
                <c:pt idx="1">
                  <c:v>детские и спортивные объекты</c:v>
                </c:pt>
                <c:pt idx="2">
                  <c:v>дороги</c:v>
                </c:pt>
                <c:pt idx="3">
                  <c:v>водоснабжение</c:v>
                </c:pt>
                <c:pt idx="4">
                  <c:v>культура</c:v>
                </c:pt>
                <c:pt idx="5">
                  <c:v>места сбора бытовых отходов и мусора</c:v>
                </c:pt>
                <c:pt idx="6">
                  <c:v>места массового отдыха</c:v>
                </c:pt>
                <c:pt idx="7">
                  <c:v>освещение</c:v>
                </c:pt>
                <c:pt idx="8">
                  <c:v>прочие</c:v>
                </c:pt>
              </c:strCache>
            </c:strRef>
          </c:cat>
          <c:val>
            <c:numRef>
              <c:f>ГО!$C$4:$C$12</c:f>
              <c:numCache>
                <c:formatCode>0%</c:formatCode>
                <c:ptCount val="9"/>
                <c:pt idx="0">
                  <c:v>0.21951219512195122</c:v>
                </c:pt>
                <c:pt idx="1">
                  <c:v>0.32926829268292684</c:v>
                </c:pt>
                <c:pt idx="2">
                  <c:v>0.28048780487804881</c:v>
                </c:pt>
                <c:pt idx="3">
                  <c:v>8.5365853658536592E-2</c:v>
                </c:pt>
                <c:pt idx="4">
                  <c:v>3.6585365853658534E-2</c:v>
                </c:pt>
                <c:pt idx="5">
                  <c:v>2.4390243902439025E-2</c:v>
                </c:pt>
                <c:pt idx="6">
                  <c:v>0</c:v>
                </c:pt>
                <c:pt idx="7">
                  <c:v>1.2195121951219513E-2</c:v>
                </c:pt>
                <c:pt idx="8">
                  <c:v>1.2195121951219513E-2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D-421B-85E2-4D6EF22FD63A}"/>
            </c:ext>
          </c:extLst>
        </c:ser>
        <c:ser>
          <c:idx val="1"/>
          <c:order val="1"/>
          <c:tx>
            <c:v>2018 год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ГО!$A$4:$A$12</c:f>
              <c:strCache>
                <c:ptCount val="9"/>
                <c:pt idx="0">
                  <c:v>благоустройство</c:v>
                </c:pt>
                <c:pt idx="1">
                  <c:v>детские и спортивные объекты</c:v>
                </c:pt>
                <c:pt idx="2">
                  <c:v>дороги</c:v>
                </c:pt>
                <c:pt idx="3">
                  <c:v>водоснабжение</c:v>
                </c:pt>
                <c:pt idx="4">
                  <c:v>культура</c:v>
                </c:pt>
                <c:pt idx="5">
                  <c:v>места сбора бытовых отходов и мусора</c:v>
                </c:pt>
                <c:pt idx="6">
                  <c:v>места массового отдыха</c:v>
                </c:pt>
                <c:pt idx="7">
                  <c:v>освещение</c:v>
                </c:pt>
                <c:pt idx="8">
                  <c:v>прочие</c:v>
                </c:pt>
              </c:strCache>
            </c:strRef>
          </c:cat>
          <c:val>
            <c:numRef>
              <c:f>ГО!$E$4:$E$12</c:f>
              <c:numCache>
                <c:formatCode>0%</c:formatCode>
                <c:ptCount val="9"/>
                <c:pt idx="0">
                  <c:v>0.57999999999999996</c:v>
                </c:pt>
                <c:pt idx="1">
                  <c:v>0.23300000000000001</c:v>
                </c:pt>
                <c:pt idx="2">
                  <c:v>6.7000000000000004E-2</c:v>
                </c:pt>
                <c:pt idx="3">
                  <c:v>0.05</c:v>
                </c:pt>
                <c:pt idx="4">
                  <c:v>1.7000000000000001E-2</c:v>
                </c:pt>
                <c:pt idx="5">
                  <c:v>1.7000000000000001E-2</c:v>
                </c:pt>
                <c:pt idx="6">
                  <c:v>1.7000000000000001E-2</c:v>
                </c:pt>
                <c:pt idx="7">
                  <c:v>1.7000000000000001E-2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9D-421B-85E2-4D6EF22FD63A}"/>
            </c:ext>
          </c:extLst>
        </c:ser>
        <c:ser>
          <c:idx val="2"/>
          <c:order val="2"/>
          <c:tx>
            <c:v>2017 год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ГО!$A$4:$A$12</c:f>
              <c:strCache>
                <c:ptCount val="9"/>
                <c:pt idx="0">
                  <c:v>благоустройство</c:v>
                </c:pt>
                <c:pt idx="1">
                  <c:v>детские и спортивные объекты</c:v>
                </c:pt>
                <c:pt idx="2">
                  <c:v>дороги</c:v>
                </c:pt>
                <c:pt idx="3">
                  <c:v>водоснабжение</c:v>
                </c:pt>
                <c:pt idx="4">
                  <c:v>культура</c:v>
                </c:pt>
                <c:pt idx="5">
                  <c:v>места сбора бытовых отходов и мусора</c:v>
                </c:pt>
                <c:pt idx="6">
                  <c:v>места массового отдыха</c:v>
                </c:pt>
                <c:pt idx="7">
                  <c:v>освещение</c:v>
                </c:pt>
                <c:pt idx="8">
                  <c:v>прочие</c:v>
                </c:pt>
              </c:strCache>
            </c:strRef>
          </c:cat>
          <c:val>
            <c:numRef>
              <c:f>ГО!$G$4:$G$12</c:f>
              <c:numCache>
                <c:formatCode>0%</c:formatCode>
                <c:ptCount val="9"/>
                <c:pt idx="0">
                  <c:v>0.72</c:v>
                </c:pt>
                <c:pt idx="1">
                  <c:v>0.17073170731707318</c:v>
                </c:pt>
                <c:pt idx="2">
                  <c:v>0.10975609756097561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9D-421B-85E2-4D6EF22FD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7569272"/>
        <c:axId val="587568944"/>
      </c:barChart>
      <c:catAx>
        <c:axId val="587569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7568944"/>
        <c:crosses val="autoZero"/>
        <c:auto val="1"/>
        <c:lblAlgn val="ctr"/>
        <c:lblOffset val="100"/>
        <c:noMultiLvlLbl val="0"/>
      </c:catAx>
      <c:valAx>
        <c:axId val="58756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7569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433094248591998"/>
          <c:y val="0.10721032736183117"/>
          <c:w val="0.28082409934565411"/>
          <c:h val="4.26947959778272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3E455-F41B-40A8-950F-0656600FE60D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2A92FEE-A23F-40B9-8A30-24763B3258A5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Соблюдение норм ст.44 и ст.45 Жилищного кодекса РФ при подготовке конкурсной документации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B4BFD-B1E9-40DC-9E36-FC8E2F958FE1}" type="parTrans" cxnId="{44B8663F-EBF8-417F-AB48-908FDFAFC4F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5318A2-BC88-4F27-B21B-19E08EC3B843}" type="sibTrans" cxnId="{44B8663F-EBF8-417F-AB48-908FDFAFC4F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DE3F7-0D14-4EDB-A2C0-6ED137D62C85}">
      <dgm:prSet phldrT="[Текст]" custT="1"/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решение о благоустройстве придомовой территории многоквартирного дома </a:t>
          </a:r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правомочно</a:t>
          </a:r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если в нем приняли участие более 50% собственников помещений или их представителей</a:t>
          </a:r>
          <a:endParaRPr lang="ru-RU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2FEBD-5840-48BD-A1B8-2EDFF833A7FB}" type="parTrans" cxnId="{E9620250-EE84-4C05-96D1-3E8FC693D4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570B5-A04F-431A-B3F9-0CF737509DAC}" type="sibTrans" cxnId="{E9620250-EE84-4C05-96D1-3E8FC693D4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AE252-5F02-4A5E-AF17-A22F2CB8D18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Выбор проекта администрацией ГО/МО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4C726-68F5-422E-8794-D0D41BD38A68}" type="parTrans" cxnId="{D9C2959E-D719-4878-B95D-AF1A1F195A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531CE-941D-4389-99BE-27797A44047B}" type="sibTrans" cxnId="{D9C2959E-D719-4878-B95D-AF1A1F195A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C0A6C4-43F2-4B4C-96BE-959DAD5F162F}">
      <dgm:prSet phldrT="[Текст]" custT="1"/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Социально-экономические последствия после реализации проекта, степень неотложности реализации проекта на территории ГО/МО, социальная направленность проекта  </a:t>
          </a:r>
          <a:endParaRPr lang="ru-RU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E476FD-4211-4E79-BF65-E6EA4969ED1D}" type="parTrans" cxnId="{64D49A86-E1FD-426F-A824-10BF4B6FEF7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169E3-0976-402E-A956-569D19A87FA2}" type="sibTrans" cxnId="{64D49A86-E1FD-426F-A824-10BF4B6FEF7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E700F-CFC5-40F6-BB4A-C9ECFDFC6949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наименование проекта с финансовым органом </a:t>
          </a:r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(рекомендуется) </a:t>
          </a:r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56FE7-598C-4C2A-B64A-EE9C885206E1}" type="parTrans" cxnId="{CFEB1F1A-402F-4D03-A00F-405CD16548CE}">
      <dgm:prSet/>
      <dgm:spPr/>
      <dgm:t>
        <a:bodyPr/>
        <a:lstStyle/>
        <a:p>
          <a:endParaRPr lang="ru-RU"/>
        </a:p>
      </dgm:t>
    </dgm:pt>
    <dgm:pt modelId="{E1022992-836E-42F7-ADE3-33893EAE5B38}" type="sibTrans" cxnId="{CFEB1F1A-402F-4D03-A00F-405CD16548CE}">
      <dgm:prSet/>
      <dgm:spPr/>
      <dgm:t>
        <a:bodyPr/>
        <a:lstStyle/>
        <a:p>
          <a:endParaRPr lang="ru-RU"/>
        </a:p>
      </dgm:t>
    </dgm:pt>
    <dgm:pt modelId="{1613279E-FE01-433E-89D7-2775863E2F91}">
      <dgm:prSet phldrT="[Текст]" custT="1"/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Верное отражение хозяйственной операции в бюджетном учете</a:t>
          </a:r>
          <a:endParaRPr lang="ru-RU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79263-5141-4FD6-B64F-A82E9FF2DCDD}" type="parTrans" cxnId="{E6BDB254-A864-49F0-AB00-E32FA6226EB8}">
      <dgm:prSet/>
      <dgm:spPr/>
      <dgm:t>
        <a:bodyPr/>
        <a:lstStyle/>
        <a:p>
          <a:endParaRPr lang="ru-RU"/>
        </a:p>
      </dgm:t>
    </dgm:pt>
    <dgm:pt modelId="{F738705A-2C79-4711-AF75-AE177ABBBF5B}" type="sibTrans" cxnId="{E6BDB254-A864-49F0-AB00-E32FA6226EB8}">
      <dgm:prSet/>
      <dgm:spPr/>
      <dgm:t>
        <a:bodyPr/>
        <a:lstStyle/>
        <a:p>
          <a:endParaRPr lang="ru-RU"/>
        </a:p>
      </dgm:t>
    </dgm:pt>
    <dgm:pt modelId="{1408008D-83AC-43BD-943C-17B4FCBB1235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Соблюдение норм п.1 ст.10 Федерального закона от 06.12.2011 № 402-ФЗ </a:t>
          </a:r>
          <a:b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«О бухгалтерском учете» и приказа Минфина России от 01.12.2010 № 157н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7FF73-2CF6-44D7-87E4-75A42B77FE90}" type="parTrans" cxnId="{29BF36F1-DF2A-4BA9-9501-6492F066553E}">
      <dgm:prSet/>
      <dgm:spPr/>
      <dgm:t>
        <a:bodyPr/>
        <a:lstStyle/>
        <a:p>
          <a:endParaRPr lang="ru-RU"/>
        </a:p>
      </dgm:t>
    </dgm:pt>
    <dgm:pt modelId="{AB756A82-CBD0-49FF-BA85-24919BC829D8}" type="sibTrans" cxnId="{29BF36F1-DF2A-4BA9-9501-6492F066553E}">
      <dgm:prSet/>
      <dgm:spPr/>
      <dgm:t>
        <a:bodyPr/>
        <a:lstStyle/>
        <a:p>
          <a:endParaRPr lang="ru-RU"/>
        </a:p>
      </dgm:t>
    </dgm:pt>
    <dgm:pt modelId="{1EF161F8-3FFF-44D1-9B1F-95552E6D2B35}">
      <dgm:prSet phldrT="[Текст]" custT="1"/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</a:t>
          </a:r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средства</a:t>
          </a:r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полученные в рамках реализации проекта </a:t>
          </a:r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должны быть оприходованы. </a:t>
          </a:r>
          <a:endParaRPr lang="ru-RU" sz="17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7B4DF-F387-401D-AF2F-CB5DB4E158A1}" type="parTrans" cxnId="{B55EC296-3DA7-4371-A0AC-8904F1F9E67E}">
      <dgm:prSet/>
      <dgm:spPr/>
      <dgm:t>
        <a:bodyPr/>
        <a:lstStyle/>
        <a:p>
          <a:endParaRPr lang="ru-RU"/>
        </a:p>
      </dgm:t>
    </dgm:pt>
    <dgm:pt modelId="{8E03CC72-6812-4780-BBB0-E44FCBF450C4}" type="sibTrans" cxnId="{B55EC296-3DA7-4371-A0AC-8904F1F9E67E}">
      <dgm:prSet/>
      <dgm:spPr/>
      <dgm:t>
        <a:bodyPr/>
        <a:lstStyle/>
        <a:p>
          <a:endParaRPr lang="ru-RU"/>
        </a:p>
      </dgm:t>
    </dgm:pt>
    <dgm:pt modelId="{8C17FEE3-668F-46C2-8AE9-54AEE1A3A216}">
      <dgm:prSet phldrT="[Текст]" custT="1"/>
      <dgm:spPr/>
      <dgm:t>
        <a:bodyPr/>
        <a:lstStyle/>
        <a:p>
          <a:r>
            <a:rPr lang="ru-RU" sz="17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сумму реализации проекта, увеличивается стоимость объекта. </a:t>
          </a:r>
          <a:endParaRPr lang="ru-RU" sz="17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2C2BB-576B-4A4D-9F7C-4AE3AA54C6B9}" type="parTrans" cxnId="{21F45B53-D180-4CC7-B5C7-54A0CC4F8F47}">
      <dgm:prSet/>
      <dgm:spPr/>
      <dgm:t>
        <a:bodyPr/>
        <a:lstStyle/>
        <a:p>
          <a:endParaRPr lang="ru-RU"/>
        </a:p>
      </dgm:t>
    </dgm:pt>
    <dgm:pt modelId="{7590E88A-F9BE-4042-A1FE-515936EA3CE7}" type="sibTrans" cxnId="{21F45B53-D180-4CC7-B5C7-54A0CC4F8F47}">
      <dgm:prSet/>
      <dgm:spPr/>
      <dgm:t>
        <a:bodyPr/>
        <a:lstStyle/>
        <a:p>
          <a:endParaRPr lang="ru-RU"/>
        </a:p>
      </dgm:t>
    </dgm:pt>
    <dgm:pt modelId="{8A6781AF-A410-42A8-9824-8956E69653D5}" type="pres">
      <dgm:prSet presAssocID="{18B3E455-F41B-40A8-950F-0656600FE6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CD08E0-730D-430A-A466-21B7319D0C19}" type="pres">
      <dgm:prSet presAssocID="{D2A92FEE-A23F-40B9-8A30-24763B3258A5}" presName="parentText" presStyleLbl="node1" presStyleIdx="0" presStyleCnt="4" custLinFactNeighborY="-218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3B07F-0533-4211-BA8C-91198C43F380}" type="pres">
      <dgm:prSet presAssocID="{D2A92FEE-A23F-40B9-8A30-24763B3258A5}" presName="childText" presStyleLbl="revTx" presStyleIdx="0" presStyleCnt="4" custLinFactNeighborY="-10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F62EF-EF98-46A4-B658-B86375934B71}" type="pres">
      <dgm:prSet presAssocID="{D58AE252-5F02-4A5E-AF17-A22F2CB8D188}" presName="parentText" presStyleLbl="node1" presStyleIdx="1" presStyleCnt="4" custScaleY="62160" custLinFactNeighborX="84" custLinFactNeighborY="-21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CBDEF5-39B6-4114-A40C-DFE51DFA80C0}" type="pres">
      <dgm:prSet presAssocID="{D58AE252-5F02-4A5E-AF17-A22F2CB8D188}" presName="childText" presStyleLbl="revTx" presStyleIdx="1" presStyleCnt="4" custScaleY="152176" custLinFactNeighborX="193" custLinFactNeighborY="3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DDC63-66DC-423C-9AD5-65D3B59F845C}" type="pres">
      <dgm:prSet presAssocID="{88AE700F-CFC5-40F6-BB4A-C9ECFDFC6949}" presName="parentText" presStyleLbl="node1" presStyleIdx="2" presStyleCnt="4" custScaleY="82880" custLinFactY="-32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28183-87C7-4D06-9F79-63096A427B8B}" type="pres">
      <dgm:prSet presAssocID="{88AE700F-CFC5-40F6-BB4A-C9ECFDFC6949}" presName="childText" presStyleLbl="revTx" presStyleIdx="2" presStyleCnt="4" custLinFactNeighborY="-23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6C149E-223F-4370-ABA5-C2BEAC022CFD}" type="pres">
      <dgm:prSet presAssocID="{1408008D-83AC-43BD-943C-17B4FCBB1235}" presName="parentText" presStyleLbl="node1" presStyleIdx="3" presStyleCnt="4" custScaleY="90992" custLinFactNeighborY="-71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56D99-1507-4E4C-84CB-DAAFCC075C26}" type="pres">
      <dgm:prSet presAssocID="{1408008D-83AC-43BD-943C-17B4FCBB1235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531089-B00A-4DE9-87B1-75E0B29878FC}" type="presOf" srcId="{D2A92FEE-A23F-40B9-8A30-24763B3258A5}" destId="{45CD08E0-730D-430A-A466-21B7319D0C19}" srcOrd="0" destOrd="0" presId="urn:microsoft.com/office/officeart/2005/8/layout/vList2"/>
    <dgm:cxn modelId="{439BEC2F-D9A3-4702-B6D1-DF7B4C18F60A}" type="presOf" srcId="{D58AE252-5F02-4A5E-AF17-A22F2CB8D188}" destId="{E80F62EF-EF98-46A4-B658-B86375934B71}" srcOrd="0" destOrd="0" presId="urn:microsoft.com/office/officeart/2005/8/layout/vList2"/>
    <dgm:cxn modelId="{64D49A86-E1FD-426F-A824-10BF4B6FEF75}" srcId="{D58AE252-5F02-4A5E-AF17-A22F2CB8D188}" destId="{7CC0A6C4-43F2-4B4C-96BE-959DAD5F162F}" srcOrd="0" destOrd="0" parTransId="{A6E476FD-4211-4E79-BF65-E6EA4969ED1D}" sibTransId="{D87169E3-0976-402E-A956-569D19A87FA2}"/>
    <dgm:cxn modelId="{4B563D53-C1A6-4E9D-A496-4B7EB16FD970}" type="presOf" srcId="{88AE700F-CFC5-40F6-BB4A-C9ECFDFC6949}" destId="{2F5DDC63-66DC-423C-9AD5-65D3B59F845C}" srcOrd="0" destOrd="0" presId="urn:microsoft.com/office/officeart/2005/8/layout/vList2"/>
    <dgm:cxn modelId="{44B8663F-EBF8-417F-AB48-908FDFAFC4F1}" srcId="{18B3E455-F41B-40A8-950F-0656600FE60D}" destId="{D2A92FEE-A23F-40B9-8A30-24763B3258A5}" srcOrd="0" destOrd="0" parTransId="{7EBB4BFD-B1E9-40DC-9E36-FC8E2F958FE1}" sibTransId="{3D5318A2-BC88-4F27-B21B-19E08EC3B843}"/>
    <dgm:cxn modelId="{A3A7A470-A334-4CBF-BCE5-B1C40C8D87DA}" type="presOf" srcId="{18B3E455-F41B-40A8-950F-0656600FE60D}" destId="{8A6781AF-A410-42A8-9824-8956E69653D5}" srcOrd="0" destOrd="0" presId="urn:microsoft.com/office/officeart/2005/8/layout/vList2"/>
    <dgm:cxn modelId="{B156AE09-42D8-4998-B82F-C6E2B73A23B5}" type="presOf" srcId="{1613279E-FE01-433E-89D7-2775863E2F91}" destId="{BF728183-87C7-4D06-9F79-63096A427B8B}" srcOrd="0" destOrd="0" presId="urn:microsoft.com/office/officeart/2005/8/layout/vList2"/>
    <dgm:cxn modelId="{C6556E0B-F6DB-4306-B7BE-2EC5ECA95A1F}" type="presOf" srcId="{1408008D-83AC-43BD-943C-17B4FCBB1235}" destId="{7B6C149E-223F-4370-ABA5-C2BEAC022CFD}" srcOrd="0" destOrd="0" presId="urn:microsoft.com/office/officeart/2005/8/layout/vList2"/>
    <dgm:cxn modelId="{29BF36F1-DF2A-4BA9-9501-6492F066553E}" srcId="{18B3E455-F41B-40A8-950F-0656600FE60D}" destId="{1408008D-83AC-43BD-943C-17B4FCBB1235}" srcOrd="3" destOrd="0" parTransId="{AFF7FF73-2CF6-44D7-87E4-75A42B77FE90}" sibTransId="{AB756A82-CBD0-49FF-BA85-24919BC829D8}"/>
    <dgm:cxn modelId="{21F45B53-D180-4CC7-B5C7-54A0CC4F8F47}" srcId="{1408008D-83AC-43BD-943C-17B4FCBB1235}" destId="{8C17FEE3-668F-46C2-8AE9-54AEE1A3A216}" srcOrd="1" destOrd="0" parTransId="{A752C2BB-576B-4A4D-9F7C-4AE3AA54C6B9}" sibTransId="{7590E88A-F9BE-4042-A1FE-515936EA3CE7}"/>
    <dgm:cxn modelId="{D9C2959E-D719-4878-B95D-AF1A1F195A3A}" srcId="{18B3E455-F41B-40A8-950F-0656600FE60D}" destId="{D58AE252-5F02-4A5E-AF17-A22F2CB8D188}" srcOrd="1" destOrd="0" parTransId="{B6A4C726-68F5-422E-8794-D0D41BD38A68}" sibTransId="{E62531CE-941D-4389-99BE-27797A44047B}"/>
    <dgm:cxn modelId="{E6BDB254-A864-49F0-AB00-E32FA6226EB8}" srcId="{88AE700F-CFC5-40F6-BB4A-C9ECFDFC6949}" destId="{1613279E-FE01-433E-89D7-2775863E2F91}" srcOrd="0" destOrd="0" parTransId="{A2E79263-5141-4FD6-B64F-A82E9FF2DCDD}" sibTransId="{F738705A-2C79-4711-AF75-AE177ABBBF5B}"/>
    <dgm:cxn modelId="{CFEB1F1A-402F-4D03-A00F-405CD16548CE}" srcId="{18B3E455-F41B-40A8-950F-0656600FE60D}" destId="{88AE700F-CFC5-40F6-BB4A-C9ECFDFC6949}" srcOrd="2" destOrd="0" parTransId="{6BE56FE7-598C-4C2A-B64A-EE9C885206E1}" sibTransId="{E1022992-836E-42F7-ADE3-33893EAE5B38}"/>
    <dgm:cxn modelId="{E9620250-EE84-4C05-96D1-3E8FC693D480}" srcId="{D2A92FEE-A23F-40B9-8A30-24763B3258A5}" destId="{166DE3F7-0D14-4EDB-A2C0-6ED137D62C85}" srcOrd="0" destOrd="0" parTransId="{A132FEBD-5840-48BD-A1B8-2EDFF833A7FB}" sibTransId="{594570B5-A04F-431A-B3F9-0CF737509DAC}"/>
    <dgm:cxn modelId="{B55EC296-3DA7-4371-A0AC-8904F1F9E67E}" srcId="{1408008D-83AC-43BD-943C-17B4FCBB1235}" destId="{1EF161F8-3FFF-44D1-9B1F-95552E6D2B35}" srcOrd="0" destOrd="0" parTransId="{04C7B4DF-F387-401D-AF2F-CB5DB4E158A1}" sibTransId="{8E03CC72-6812-4780-BBB0-E44FCBF450C4}"/>
    <dgm:cxn modelId="{FBD43BB9-4D7B-4086-BDA6-4DF4B64D65B0}" type="presOf" srcId="{1EF161F8-3FFF-44D1-9B1F-95552E6D2B35}" destId="{D1D56D99-1507-4E4C-84CB-DAAFCC075C26}" srcOrd="0" destOrd="0" presId="urn:microsoft.com/office/officeart/2005/8/layout/vList2"/>
    <dgm:cxn modelId="{5F2CE2D2-38A7-4E5F-B9FB-B6050C5FDD84}" type="presOf" srcId="{8C17FEE3-668F-46C2-8AE9-54AEE1A3A216}" destId="{D1D56D99-1507-4E4C-84CB-DAAFCC075C26}" srcOrd="0" destOrd="1" presId="urn:microsoft.com/office/officeart/2005/8/layout/vList2"/>
    <dgm:cxn modelId="{55F5544D-DC3A-41BC-8883-31782CBEB3A6}" type="presOf" srcId="{166DE3F7-0D14-4EDB-A2C0-6ED137D62C85}" destId="{0F13B07F-0533-4211-BA8C-91198C43F380}" srcOrd="0" destOrd="0" presId="urn:microsoft.com/office/officeart/2005/8/layout/vList2"/>
    <dgm:cxn modelId="{F490BBF2-2562-4045-B2C6-7F753521FC46}" type="presOf" srcId="{7CC0A6C4-43F2-4B4C-96BE-959DAD5F162F}" destId="{9CCBDEF5-39B6-4114-A40C-DFE51DFA80C0}" srcOrd="0" destOrd="0" presId="urn:microsoft.com/office/officeart/2005/8/layout/vList2"/>
    <dgm:cxn modelId="{172FC9E3-5319-44D5-BBE8-1ECCDAB7E7FB}" type="presParOf" srcId="{8A6781AF-A410-42A8-9824-8956E69653D5}" destId="{45CD08E0-730D-430A-A466-21B7319D0C19}" srcOrd="0" destOrd="0" presId="urn:microsoft.com/office/officeart/2005/8/layout/vList2"/>
    <dgm:cxn modelId="{3FA864BA-56F7-4EC1-ACBD-A2E64E892BA1}" type="presParOf" srcId="{8A6781AF-A410-42A8-9824-8956E69653D5}" destId="{0F13B07F-0533-4211-BA8C-91198C43F380}" srcOrd="1" destOrd="0" presId="urn:microsoft.com/office/officeart/2005/8/layout/vList2"/>
    <dgm:cxn modelId="{30FF457B-BB73-47E9-9A2C-F541DB905AE1}" type="presParOf" srcId="{8A6781AF-A410-42A8-9824-8956E69653D5}" destId="{E80F62EF-EF98-46A4-B658-B86375934B71}" srcOrd="2" destOrd="0" presId="urn:microsoft.com/office/officeart/2005/8/layout/vList2"/>
    <dgm:cxn modelId="{169998A4-F774-4094-AB31-71ADAE0065A6}" type="presParOf" srcId="{8A6781AF-A410-42A8-9824-8956E69653D5}" destId="{9CCBDEF5-39B6-4114-A40C-DFE51DFA80C0}" srcOrd="3" destOrd="0" presId="urn:microsoft.com/office/officeart/2005/8/layout/vList2"/>
    <dgm:cxn modelId="{830443B9-F6CB-4286-A686-C98B6D8E4497}" type="presParOf" srcId="{8A6781AF-A410-42A8-9824-8956E69653D5}" destId="{2F5DDC63-66DC-423C-9AD5-65D3B59F845C}" srcOrd="4" destOrd="0" presId="urn:microsoft.com/office/officeart/2005/8/layout/vList2"/>
    <dgm:cxn modelId="{C90EC3FD-58D8-4DD2-B593-0014A2FC0B59}" type="presParOf" srcId="{8A6781AF-A410-42A8-9824-8956E69653D5}" destId="{BF728183-87C7-4D06-9F79-63096A427B8B}" srcOrd="5" destOrd="0" presId="urn:microsoft.com/office/officeart/2005/8/layout/vList2"/>
    <dgm:cxn modelId="{AD62C5F0-342C-4CD7-972B-AA95D28A8B1B}" type="presParOf" srcId="{8A6781AF-A410-42A8-9824-8956E69653D5}" destId="{7B6C149E-223F-4370-ABA5-C2BEAC022CFD}" srcOrd="6" destOrd="0" presId="urn:microsoft.com/office/officeart/2005/8/layout/vList2"/>
    <dgm:cxn modelId="{02768F7F-8947-4AD0-AA72-074368D4BBA0}" type="presParOf" srcId="{8A6781AF-A410-42A8-9824-8956E69653D5}" destId="{D1D56D99-1507-4E4C-84CB-DAAFCC075C26}" srcOrd="7" destOrd="0" presId="urn:microsoft.com/office/officeart/2005/8/layout/vList2"/>
  </dgm:cxnLst>
  <dgm:bg>
    <a:solidFill>
      <a:schemeClr val="accent1">
        <a:lumMod val="20000"/>
        <a:lumOff val="80000"/>
      </a:schemeClr>
    </a:solidFill>
  </dgm:bg>
  <dgm:whole>
    <a:ln>
      <a:solidFill>
        <a:schemeClr val="bg2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D08E0-730D-430A-A466-21B7319D0C19}">
      <dsp:nvSpPr>
        <dsp:cNvPr id="0" name=""/>
        <dsp:cNvSpPr/>
      </dsp:nvSpPr>
      <dsp:spPr>
        <a:xfrm>
          <a:off x="0" y="0"/>
          <a:ext cx="7726784" cy="6961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Соблюдение норм ст.44 и ст.45 Жилищного кодекса РФ при подготовке конкурсной документации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83" y="33983"/>
        <a:ext cx="7658818" cy="628183"/>
      </dsp:txXfrm>
    </dsp:sp>
    <dsp:sp modelId="{0F13B07F-0533-4211-BA8C-91198C43F380}">
      <dsp:nvSpPr>
        <dsp:cNvPr id="0" name=""/>
        <dsp:cNvSpPr/>
      </dsp:nvSpPr>
      <dsp:spPr>
        <a:xfrm>
          <a:off x="0" y="701910"/>
          <a:ext cx="7726784" cy="721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25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решение о благоустройстве придомовой территории многоквартирного дома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правомочно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если в нем приняли участие более 50% собственников помещений или их представителей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01910"/>
        <a:ext cx="7726784" cy="721395"/>
      </dsp:txXfrm>
    </dsp:sp>
    <dsp:sp modelId="{E80F62EF-EF98-46A4-B658-B86375934B71}">
      <dsp:nvSpPr>
        <dsp:cNvPr id="0" name=""/>
        <dsp:cNvSpPr/>
      </dsp:nvSpPr>
      <dsp:spPr>
        <a:xfrm>
          <a:off x="0" y="1478690"/>
          <a:ext cx="7726784" cy="4327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Выбор проекта администрацией ГО/МО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124" y="1499814"/>
        <a:ext cx="7684536" cy="390478"/>
      </dsp:txXfrm>
    </dsp:sp>
    <dsp:sp modelId="{9CCBDEF5-39B6-4114-A40C-DFE51DFA80C0}">
      <dsp:nvSpPr>
        <dsp:cNvPr id="0" name=""/>
        <dsp:cNvSpPr/>
      </dsp:nvSpPr>
      <dsp:spPr>
        <a:xfrm>
          <a:off x="0" y="1951641"/>
          <a:ext cx="7726784" cy="1097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25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Социально-экономические последствия после реализации проекта, степень неотложности реализации проекта на территории ГО/МО, социальная направленность проекта 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51641"/>
        <a:ext cx="7726784" cy="1097790"/>
      </dsp:txXfrm>
    </dsp:sp>
    <dsp:sp modelId="{2F5DDC63-66DC-423C-9AD5-65D3B59F845C}">
      <dsp:nvSpPr>
        <dsp:cNvPr id="0" name=""/>
        <dsp:cNvSpPr/>
      </dsp:nvSpPr>
      <dsp:spPr>
        <a:xfrm>
          <a:off x="0" y="2720329"/>
          <a:ext cx="7726784" cy="57696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наименование проекта с финансовым органом </a:t>
          </a: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(рекомендуется) </a:t>
          </a:r>
          <a:endParaRPr lang="ru-RU" sz="1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65" y="2748494"/>
        <a:ext cx="7670454" cy="520639"/>
      </dsp:txXfrm>
    </dsp:sp>
    <dsp:sp modelId="{BF728183-87C7-4D06-9F79-63096A427B8B}">
      <dsp:nvSpPr>
        <dsp:cNvPr id="0" name=""/>
        <dsp:cNvSpPr/>
      </dsp:nvSpPr>
      <dsp:spPr>
        <a:xfrm>
          <a:off x="0" y="3439122"/>
          <a:ext cx="7726784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25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Верное отражение хозяйственной операции в бюджетном учете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39122"/>
        <a:ext cx="7726784" cy="281520"/>
      </dsp:txXfrm>
    </dsp:sp>
    <dsp:sp modelId="{7B6C149E-223F-4370-ABA5-C2BEAC022CFD}">
      <dsp:nvSpPr>
        <dsp:cNvPr id="0" name=""/>
        <dsp:cNvSpPr/>
      </dsp:nvSpPr>
      <dsp:spPr>
        <a:xfrm>
          <a:off x="0" y="3827603"/>
          <a:ext cx="7726784" cy="633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Соблюдение норм п.1 ст.10 Федерального закона от 06.12.2011 № 402-ФЗ </a:t>
          </a:r>
          <a:b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«О бухгалтерском учете» и приказа Минфина России от 01.12.2010 № 157н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22" y="3858525"/>
        <a:ext cx="7664940" cy="571596"/>
      </dsp:txXfrm>
    </dsp:sp>
    <dsp:sp modelId="{D1D56D99-1507-4E4C-84CB-DAAFCC075C26}">
      <dsp:nvSpPr>
        <dsp:cNvPr id="0" name=""/>
        <dsp:cNvSpPr/>
      </dsp:nvSpPr>
      <dsp:spPr>
        <a:xfrm>
          <a:off x="0" y="4516467"/>
          <a:ext cx="7726784" cy="774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25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средства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полученные в рамках реализации проекта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должны быть оприходованы. </a:t>
          </a:r>
          <a:endParaRPr lang="ru-RU" sz="17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сумму реализации проекта, увеличивается стоимость объекта. </a:t>
          </a:r>
          <a:endParaRPr lang="ru-RU" sz="17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516467"/>
        <a:ext cx="7726784" cy="774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0.07258</cdr:x>
      <cdr:y>0.02883</cdr:y>
    </cdr:from>
    <cdr:to>
      <cdr:x>0.61309</cdr:x>
      <cdr:y>0.59166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553966" y="103806"/>
          <a:ext cx="4125631" cy="2026413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5E986F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6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/>
          <a:lstStyle>
            <a:lvl1pPr algn="r">
              <a:defRPr sz="1200"/>
            </a:lvl1pPr>
          </a:lstStyle>
          <a:p>
            <a:fld id="{5CE30BE4-700F-426D-ADB7-56E9059550E0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95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95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 anchor="b"/>
          <a:lstStyle>
            <a:lvl1pPr algn="r">
              <a:defRPr sz="1200"/>
            </a:lvl1pPr>
          </a:lstStyle>
          <a:p>
            <a:fld id="{467C22E0-7793-4FF2-923B-71CBFFEC68A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1428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6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/>
          <a:lstStyle>
            <a:lvl1pPr algn="r">
              <a:defRPr sz="1200"/>
            </a:lvl1pPr>
          </a:lstStyle>
          <a:p>
            <a:fld id="{ECCCCF80-355E-4AD8-8008-7B2320304F91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09" tIns="45608" rIns="91209" bIns="4560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209" tIns="45608" rIns="91209" bIns="4560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95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95"/>
            <a:ext cx="2945660" cy="496332"/>
          </a:xfrm>
          <a:prstGeom prst="rect">
            <a:avLst/>
          </a:prstGeom>
        </p:spPr>
        <p:txBody>
          <a:bodyPr vert="horz" lIns="91209" tIns="45608" rIns="91209" bIns="45608" rtlCol="0" anchor="b"/>
          <a:lstStyle>
            <a:lvl1pPr algn="r">
              <a:defRPr sz="1200"/>
            </a:lvl1pPr>
          </a:lstStyle>
          <a:p>
            <a:fld id="{3AB371A5-A6A5-4076-95C3-7F524055BF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0861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5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02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70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7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04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72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39" algn="l" defTabSz="9143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7288" cy="37258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61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22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42950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050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4538"/>
            <a:ext cx="4967287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889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784090" y="10993639"/>
            <a:ext cx="2894535" cy="57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0" tIns="46150" rIns="92300" bIns="46150" anchor="b"/>
          <a:lstStyle/>
          <a:p>
            <a:pPr algn="r" defTabSz="913211" fontAlgn="base">
              <a:spcBef>
                <a:spcPct val="0"/>
              </a:spcBef>
              <a:spcAft>
                <a:spcPct val="0"/>
              </a:spcAft>
              <a:defRPr/>
            </a:pPr>
            <a:fld id="{626C0AF5-638A-4054-8FF0-7F4CFAE79DE9}" type="slidenum"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3211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865188"/>
            <a:ext cx="5791200" cy="434498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03446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784090" y="10993639"/>
            <a:ext cx="2894535" cy="57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0" tIns="46150" rIns="92300" bIns="46150" anchor="b"/>
          <a:lstStyle/>
          <a:p>
            <a:pPr algn="r" defTabSz="913211" fontAlgn="base">
              <a:spcBef>
                <a:spcPct val="0"/>
              </a:spcBef>
              <a:spcAft>
                <a:spcPct val="0"/>
              </a:spcAft>
              <a:defRPr/>
            </a:pPr>
            <a:fld id="{626C0AF5-638A-4054-8FF0-7F4CFAE79DE9}" type="slidenum"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3211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865188"/>
            <a:ext cx="5791200" cy="434498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90171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3638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52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14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798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784090" y="10993639"/>
            <a:ext cx="2894535" cy="57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0" tIns="46150" rIns="92300" bIns="46150" anchor="b"/>
          <a:lstStyle/>
          <a:p>
            <a:pPr algn="r" defTabSz="913211" fontAlgn="base">
              <a:spcBef>
                <a:spcPct val="0"/>
              </a:spcBef>
              <a:spcAft>
                <a:spcPct val="0"/>
              </a:spcAft>
              <a:defRPr/>
            </a:pPr>
            <a:fld id="{626C0AF5-638A-4054-8FF0-7F4CFAE79DE9}" type="slidenum"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3211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ru-RU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865188"/>
            <a:ext cx="5791200" cy="434498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7170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784090" y="10993639"/>
            <a:ext cx="2894535" cy="57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0" tIns="46150" rIns="92300" bIns="46150" anchor="b"/>
          <a:lstStyle/>
          <a:p>
            <a:pPr algn="r" defTabSz="913211" fontAlgn="base">
              <a:spcBef>
                <a:spcPct val="0"/>
              </a:spcBef>
              <a:spcAft>
                <a:spcPct val="0"/>
              </a:spcAft>
              <a:defRPr/>
            </a:pPr>
            <a:fld id="{626C0AF5-638A-4054-8FF0-7F4CFAE79DE9}" type="slidenum">
              <a:rPr lang="ru-RU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913211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ru-RU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0" y="865188"/>
            <a:ext cx="5791200" cy="434498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152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394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20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61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810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03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399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9300"/>
            <a:ext cx="4983162" cy="3736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74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0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50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7461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580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35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 txBox="1">
            <a:spLocks noGrp="1" noChangeArrowheads="1"/>
          </p:cNvSpPr>
          <p:nvPr/>
        </p:nvSpPr>
        <p:spPr bwMode="auto">
          <a:xfrm>
            <a:off x="3828121" y="10262990"/>
            <a:ext cx="2927096" cy="54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72" tIns="46135" rIns="92272" bIns="46135" anchor="b"/>
          <a:lstStyle/>
          <a:p>
            <a:pPr algn="r" defTabSz="908624" eaLnBrk="0" fontAlgn="base" hangingPunct="0">
              <a:spcBef>
                <a:spcPct val="0"/>
              </a:spcBef>
              <a:spcAft>
                <a:spcPct val="0"/>
              </a:spcAft>
            </a:pPr>
            <a:fld id="{866EB7C0-2017-40D6-BDCD-F3E941B591E1}" type="slidenum">
              <a:rPr lang="ru-RU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08624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25" y="814388"/>
            <a:ext cx="5399088" cy="4049712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970" y="5134084"/>
            <a:ext cx="5404476" cy="4857585"/>
          </a:xfrm>
          <a:noFill/>
          <a:ln/>
        </p:spPr>
        <p:txBody>
          <a:bodyPr lIns="92272" tIns="46135" rIns="92272" bIns="46135"/>
          <a:lstStyle/>
          <a:p>
            <a:pPr eaLnBrk="1" hangingPunct="1"/>
            <a:endParaRPr lang="en-US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528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2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4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993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3638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7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FCC5-DC39-432C-BD69-1DA2BC454C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3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396A-98B4-42A7-AE59-D3BE3C1298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1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4D04-E83C-4FDB-AC0C-FE7163C5F3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1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B284-C4A8-4CCD-B062-6F7CEE791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0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8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22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27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233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19939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644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22F30-D344-4014-81F0-040A15438E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9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D5D2-5005-4FDD-AEDC-34C4074212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9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13" indent="0">
              <a:buNone/>
              <a:defRPr sz="1801" b="1"/>
            </a:lvl3pPr>
            <a:lvl4pPr marL="1371168" indent="0">
              <a:buNone/>
              <a:defRPr sz="1600" b="1"/>
            </a:lvl4pPr>
            <a:lvl5pPr marL="1828226" indent="0">
              <a:buNone/>
              <a:defRPr sz="1600" b="1"/>
            </a:lvl5pPr>
            <a:lvl6pPr marL="2285279" indent="0">
              <a:buNone/>
              <a:defRPr sz="1600" b="1"/>
            </a:lvl6pPr>
            <a:lvl7pPr marL="2742337" indent="0">
              <a:buNone/>
              <a:defRPr sz="1600" b="1"/>
            </a:lvl7pPr>
            <a:lvl8pPr marL="3199392" indent="0">
              <a:buNone/>
              <a:defRPr sz="1600" b="1"/>
            </a:lvl8pPr>
            <a:lvl9pPr marL="365644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13" indent="0">
              <a:buNone/>
              <a:defRPr sz="1801" b="1"/>
            </a:lvl3pPr>
            <a:lvl4pPr marL="1371168" indent="0">
              <a:buNone/>
              <a:defRPr sz="1600" b="1"/>
            </a:lvl4pPr>
            <a:lvl5pPr marL="1828226" indent="0">
              <a:buNone/>
              <a:defRPr sz="1600" b="1"/>
            </a:lvl5pPr>
            <a:lvl6pPr marL="2285279" indent="0">
              <a:buNone/>
              <a:defRPr sz="1600" b="1"/>
            </a:lvl6pPr>
            <a:lvl7pPr marL="2742337" indent="0">
              <a:buNone/>
              <a:defRPr sz="1600" b="1"/>
            </a:lvl7pPr>
            <a:lvl8pPr marL="3199392" indent="0">
              <a:buNone/>
              <a:defRPr sz="1600" b="1"/>
            </a:lvl8pPr>
            <a:lvl9pPr marL="365644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3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3CB8-182A-447C-BE7D-901FA27B81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BD16-5E2B-4710-B52A-D2A35C41B1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8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E3A6-518B-4854-8A51-B675B29B7B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7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7" y="273067"/>
            <a:ext cx="5111751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7" y="1435113"/>
            <a:ext cx="3008313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055" indent="0">
              <a:buNone/>
              <a:defRPr sz="1200"/>
            </a:lvl2pPr>
            <a:lvl3pPr marL="914113" indent="0">
              <a:buNone/>
              <a:defRPr sz="1001"/>
            </a:lvl3pPr>
            <a:lvl4pPr marL="1371168" indent="0">
              <a:buNone/>
              <a:defRPr sz="899"/>
            </a:lvl4pPr>
            <a:lvl5pPr marL="1828226" indent="0">
              <a:buNone/>
              <a:defRPr sz="899"/>
            </a:lvl5pPr>
            <a:lvl6pPr marL="2285279" indent="0">
              <a:buNone/>
              <a:defRPr sz="899"/>
            </a:lvl6pPr>
            <a:lvl7pPr marL="2742337" indent="0">
              <a:buNone/>
              <a:defRPr sz="899"/>
            </a:lvl7pPr>
            <a:lvl8pPr marL="3199392" indent="0">
              <a:buNone/>
              <a:defRPr sz="899"/>
            </a:lvl8pPr>
            <a:lvl9pPr marL="3656447" indent="0">
              <a:buNone/>
              <a:defRPr sz="89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DBD3-340C-4713-A0BE-9CC52D4BAF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3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5" indent="0">
              <a:buNone/>
              <a:defRPr sz="2799"/>
            </a:lvl2pPr>
            <a:lvl3pPr marL="914113" indent="0">
              <a:buNone/>
              <a:defRPr sz="2400"/>
            </a:lvl3pPr>
            <a:lvl4pPr marL="1371168" indent="0">
              <a:buNone/>
              <a:defRPr sz="2000"/>
            </a:lvl4pPr>
            <a:lvl5pPr marL="1828226" indent="0">
              <a:buNone/>
              <a:defRPr sz="2000"/>
            </a:lvl5pPr>
            <a:lvl6pPr marL="2285279" indent="0">
              <a:buNone/>
              <a:defRPr sz="2000"/>
            </a:lvl6pPr>
            <a:lvl7pPr marL="2742337" indent="0">
              <a:buNone/>
              <a:defRPr sz="2000"/>
            </a:lvl7pPr>
            <a:lvl8pPr marL="3199392" indent="0">
              <a:buNone/>
              <a:defRPr sz="2000"/>
            </a:lvl8pPr>
            <a:lvl9pPr marL="3656447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56"/>
            <a:ext cx="5486400" cy="804863"/>
          </a:xfrm>
        </p:spPr>
        <p:txBody>
          <a:bodyPr/>
          <a:lstStyle>
            <a:lvl1pPr marL="0" indent="0">
              <a:buNone/>
              <a:defRPr sz="1401"/>
            </a:lvl1pPr>
            <a:lvl2pPr marL="457055" indent="0">
              <a:buNone/>
              <a:defRPr sz="1200"/>
            </a:lvl2pPr>
            <a:lvl3pPr marL="914113" indent="0">
              <a:buNone/>
              <a:defRPr sz="1001"/>
            </a:lvl3pPr>
            <a:lvl4pPr marL="1371168" indent="0">
              <a:buNone/>
              <a:defRPr sz="899"/>
            </a:lvl4pPr>
            <a:lvl5pPr marL="1828226" indent="0">
              <a:buNone/>
              <a:defRPr sz="899"/>
            </a:lvl5pPr>
            <a:lvl6pPr marL="2285279" indent="0">
              <a:buNone/>
              <a:defRPr sz="899"/>
            </a:lvl6pPr>
            <a:lvl7pPr marL="2742337" indent="0">
              <a:buNone/>
              <a:defRPr sz="899"/>
            </a:lvl7pPr>
            <a:lvl8pPr marL="3199392" indent="0">
              <a:buNone/>
              <a:defRPr sz="899"/>
            </a:lvl8pPr>
            <a:lvl9pPr marL="3656447" indent="0">
              <a:buNone/>
              <a:defRPr sz="89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10A2-2F6D-4E0E-A80E-1ACA0AFB72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9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56"/>
            <a:ext cx="8229600" cy="1142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614DC-B2DC-445B-94CB-9367A2BB89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8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11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0" indent="-342790" algn="l" defTabSz="914113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16" indent="-285661" algn="l" defTabSz="914113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1" indent="-228530" algn="l" defTabSz="9141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97" indent="-228530" algn="l" defTabSz="91411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54" indent="-228530" algn="l" defTabSz="91411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09" indent="-228530" algn="l" defTabSz="9141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6" indent="-228530" algn="l" defTabSz="9141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22" indent="-228530" algn="l" defTabSz="9141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5" indent="-228530" algn="l" defTabSz="9141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113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8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6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9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7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199392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7" algn="l" defTabSz="91411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43615" y="349259"/>
            <a:ext cx="7992889" cy="912101"/>
          </a:xfrm>
          <a:noFill/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63" y="1412786"/>
            <a:ext cx="8280921" cy="5112569"/>
          </a:xfrm>
          <a:ln>
            <a:noFill/>
          </a:ln>
        </p:spPr>
        <p:txBody>
          <a:bodyPr>
            <a:noAutofit/>
          </a:bodyPr>
          <a:lstStyle/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4499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4499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поддержке</a:t>
            </a: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4499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местных инициатив</a:t>
            </a: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4499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Тверской области</a:t>
            </a: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001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001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001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001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296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300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Тверь, 01 ноября 2020 год</a:t>
            </a:r>
            <a:endParaRPr lang="ru-RU" sz="300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44" y="290953"/>
            <a:ext cx="828677" cy="1028701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Ограждение жилого дома, расположенного по адресу: г. Тверь, Октябрьский проспект, д. 34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1"/>
            <a:ext cx="2599594" cy="4587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жителей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608147" cy="4579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232,8</a:t>
            </a:r>
          </a:p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28,0 (12,1 %)</a:t>
            </a:r>
          </a:p>
        </p:txBody>
      </p:sp>
      <p:sp>
        <p:nvSpPr>
          <p:cNvPr id="15" name="Заголовок 20"/>
          <p:cNvSpPr txBox="1">
            <a:spLocks/>
          </p:cNvSpPr>
          <p:nvPr/>
        </p:nvSpPr>
        <p:spPr>
          <a:xfrm>
            <a:off x="735061" y="1018080"/>
            <a:ext cx="8186201" cy="66328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6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3408819"/>
            <a:ext cx="3083725" cy="2312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8687" y="3171569"/>
            <a:ext cx="3674231" cy="2755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056202" y="3221924"/>
            <a:ext cx="960046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39558" y="3501008"/>
            <a:ext cx="776093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 спортивные объекты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детской площадки во дворе дома 28/51 по ул. Вагжанова в г. Вышний Волочек Тверской области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2"/>
            <a:ext cx="2599594" cy="4470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жителей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392123" cy="4462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231,6</a:t>
            </a:r>
          </a:p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40,0 (17,3 %)</a:t>
            </a:r>
          </a:p>
        </p:txBody>
      </p:sp>
      <p:sp>
        <p:nvSpPr>
          <p:cNvPr id="15" name="Заголовок 20"/>
          <p:cNvSpPr txBox="1">
            <a:spLocks/>
          </p:cNvSpPr>
          <p:nvPr/>
        </p:nvSpPr>
        <p:spPr>
          <a:xfrm>
            <a:off x="735061" y="1018080"/>
            <a:ext cx="8186201" cy="66328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6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00" y="3510811"/>
            <a:ext cx="2783183" cy="2087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02" y="3181530"/>
            <a:ext cx="3661269" cy="274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43279" y="3578857"/>
            <a:ext cx="776093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80709" y="3233697"/>
            <a:ext cx="939281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2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 спортивные объекты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резинового покрытия на детской площадке и спортивная площадка г. Тверь, Московский район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2"/>
            <a:ext cx="2599594" cy="4470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жителей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320115" cy="4462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681,4</a:t>
            </a:r>
          </a:p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149,0 (21,9 %)</a:t>
            </a:r>
          </a:p>
        </p:txBody>
      </p:sp>
      <p:sp>
        <p:nvSpPr>
          <p:cNvPr id="15" name="Заголовок 20"/>
          <p:cNvSpPr txBox="1">
            <a:spLocks/>
          </p:cNvSpPr>
          <p:nvPr/>
        </p:nvSpPr>
        <p:spPr>
          <a:xfrm>
            <a:off x="735061" y="1018080"/>
            <a:ext cx="8186201" cy="66328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6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65" y="3519038"/>
            <a:ext cx="3203453" cy="2095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97" y="3204338"/>
            <a:ext cx="3747365" cy="2724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02956" y="3556845"/>
            <a:ext cx="776093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12070" y="3258471"/>
            <a:ext cx="916314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 придомовой  территории многоквартирного  дома по адресу Октябрьский  проспект д.97 в Московском  районе  города Твери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2"/>
            <a:ext cx="2599594" cy="4470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жителей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320115" cy="4462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1 499,0</a:t>
            </a:r>
          </a:p>
          <a:p>
            <a:pPr algn="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165,0 (11,0 %)</a:t>
            </a:r>
          </a:p>
        </p:txBody>
      </p:sp>
      <p:sp>
        <p:nvSpPr>
          <p:cNvPr id="15" name="Заголовок 20"/>
          <p:cNvSpPr txBox="1">
            <a:spLocks/>
          </p:cNvSpPr>
          <p:nvPr/>
        </p:nvSpPr>
        <p:spPr>
          <a:xfrm>
            <a:off x="735061" y="1018080"/>
            <a:ext cx="8186201" cy="66328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6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1026" name="Рисунок 1" descr="J:\IMGA0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91" y="3476303"/>
            <a:ext cx="2922540" cy="2189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\\Mos_server\Район\ППМИ\2019\Фото отчеты\Октябрьский 97\Готовый объект\IMG-20190816-WA0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64" y="3213809"/>
            <a:ext cx="3621528" cy="2714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59312" y="3535935"/>
            <a:ext cx="776093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40894" y="3252716"/>
            <a:ext cx="972731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«Капитальный ремонт сетей водоснабжения в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д.Копачево</a:t>
            </a: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Удомельского</a:t>
            </a: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Тверской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1"/>
            <a:ext cx="2599594" cy="468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</a:t>
            </a: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endParaRPr lang="ru-RU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392123" cy="4673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1 094,7</a:t>
            </a:r>
          </a:p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110,6 (10,1 %)</a:t>
            </a:r>
          </a:p>
        </p:txBody>
      </p:sp>
      <p:sp>
        <p:nvSpPr>
          <p:cNvPr id="10" name="Заголовок 20"/>
          <p:cNvSpPr txBox="1">
            <a:spLocks/>
          </p:cNvSpPr>
          <p:nvPr/>
        </p:nvSpPr>
        <p:spPr>
          <a:xfrm>
            <a:off x="735061" y="1018079"/>
            <a:ext cx="8192063" cy="66248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5" y="3284984"/>
            <a:ext cx="3816424" cy="2862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84984"/>
            <a:ext cx="3809115" cy="2856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сбора бытовых отходов и мусора</a:t>
            </a:r>
            <a:endParaRPr lang="ru-RU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"Благоустройство контейнерной площадки, расположенной по адресу: г. Тверь, пр-т Победы, д. 74"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1"/>
            <a:ext cx="2599594" cy="468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</a:t>
            </a: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endParaRPr lang="ru-RU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392123" cy="4673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258,3</a:t>
            </a:r>
          </a:p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38,7 (15,0 %)</a:t>
            </a:r>
          </a:p>
        </p:txBody>
      </p:sp>
      <p:sp>
        <p:nvSpPr>
          <p:cNvPr id="10" name="Заголовок 20"/>
          <p:cNvSpPr txBox="1">
            <a:spLocks/>
          </p:cNvSpPr>
          <p:nvPr/>
        </p:nvSpPr>
        <p:spPr>
          <a:xfrm>
            <a:off x="735061" y="1018079"/>
            <a:ext cx="8192063" cy="66248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73016"/>
            <a:ext cx="3203848" cy="2135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37" y="3322509"/>
            <a:ext cx="3515883" cy="2636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59632" y="3645024"/>
            <a:ext cx="776093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20272" y="3373647"/>
            <a:ext cx="972731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массового отдыха</a:t>
            </a:r>
            <a:endParaRPr lang="ru-RU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парка Текстильщиков по </a:t>
            </a:r>
            <a:r>
              <a:rPr lang="ru-RU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ул.Советская</a:t>
            </a:r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городе Вышний Волочек Тверской 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1"/>
            <a:ext cx="2599594" cy="468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</a:t>
            </a: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endParaRPr lang="ru-RU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392123" cy="4673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809,9</a:t>
            </a:r>
          </a:p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124,6 (15.4%)</a:t>
            </a:r>
          </a:p>
        </p:txBody>
      </p:sp>
      <p:sp>
        <p:nvSpPr>
          <p:cNvPr id="10" name="Заголовок 20"/>
          <p:cNvSpPr txBox="1">
            <a:spLocks/>
          </p:cNvSpPr>
          <p:nvPr/>
        </p:nvSpPr>
        <p:spPr>
          <a:xfrm>
            <a:off x="735061" y="1018079"/>
            <a:ext cx="8192063" cy="66248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60" y="3473331"/>
            <a:ext cx="1944216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64444" y="3543091"/>
            <a:ext cx="776093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32" y="3284984"/>
            <a:ext cx="2304256" cy="307234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57842" y="3373646"/>
            <a:ext cx="972731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31326" y="1721411"/>
            <a:ext cx="6081346" cy="3659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  <a:endParaRPr lang="ru-RU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422" y="2127366"/>
            <a:ext cx="8575431" cy="50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"Капитальный ремонт уличного освещения д. Сорога </a:t>
            </a:r>
            <a:r>
              <a:rPr lang="ru-RU" sz="135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Осташковского</a:t>
            </a:r>
            <a:r>
              <a:rPr lang="ru-RU" sz="13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Тверской области"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2491" y="2672781"/>
            <a:ext cx="2599594" cy="468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Стоимость, тыс. руб., </a:t>
            </a:r>
          </a:p>
          <a:p>
            <a:pPr algn="just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вклад жителей</a:t>
            </a:r>
            <a:endParaRPr lang="ru-RU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52085" y="2673591"/>
            <a:ext cx="1392123" cy="4673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512,3</a:t>
            </a:r>
          </a:p>
          <a:p>
            <a:pPr algn="r" defTabSz="685800">
              <a:defRPr/>
            </a:pPr>
            <a:r>
              <a:rPr lang="ru-RU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51,4 (10,1 %)</a:t>
            </a:r>
          </a:p>
        </p:txBody>
      </p:sp>
      <p:sp>
        <p:nvSpPr>
          <p:cNvPr id="10" name="Заголовок 20"/>
          <p:cNvSpPr txBox="1">
            <a:spLocks/>
          </p:cNvSpPr>
          <p:nvPr/>
        </p:nvSpPr>
        <p:spPr>
          <a:xfrm>
            <a:off x="735061" y="1018079"/>
            <a:ext cx="8192063" cy="66248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ru-RU" sz="24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 ППМИ для муниципальных, городских округов</a:t>
            </a: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13554" y="1018079"/>
            <a:ext cx="621506" cy="77152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71923"/>
            <a:ext cx="1800200" cy="2400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64444" y="3543091"/>
            <a:ext cx="776093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2184645" cy="2912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670419" y="3372238"/>
            <a:ext cx="972731" cy="199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9" y="6381340"/>
            <a:ext cx="2133600" cy="365125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44" y="290953"/>
            <a:ext cx="828677" cy="1028701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457219" y="2348888"/>
            <a:ext cx="8272463" cy="14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499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Нормативно-правовая база ППМИ</a:t>
            </a:r>
          </a:p>
        </p:txBody>
      </p:sp>
    </p:spTree>
    <p:extLst>
      <p:ext uri="{BB962C8B-B14F-4D97-AF65-F5344CB8AC3E}">
        <p14:creationId xmlns:p14="http://schemas.microsoft.com/office/powerpoint/2010/main" val="20836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3579918" y="3113283"/>
            <a:ext cx="2532881" cy="595781"/>
          </a:xfrm>
          <a:prstGeom prst="downArrow">
            <a:avLst>
              <a:gd name="adj1" fmla="val 50000"/>
              <a:gd name="adj2" fmla="val 6212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43609" y="188652"/>
            <a:ext cx="7920880" cy="648391"/>
          </a:xfrm>
          <a:noFill/>
        </p:spPr>
        <p:txBody>
          <a:bodyPr>
            <a:noAutofit/>
          </a:bodyPr>
          <a:lstStyle/>
          <a:p>
            <a:pPr defTabSz="914296" fontAlgn="base">
              <a:spcAft>
                <a:spcPct val="0"/>
              </a:spcAft>
              <a:defRPr/>
            </a:pP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Нормативно-правовая база ППМИ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3016" y="5013177"/>
            <a:ext cx="4165109" cy="720080"/>
          </a:xfrm>
          <a:prstGeom prst="rect">
            <a:avLst/>
          </a:prstGeom>
          <a:ln>
            <a:noFill/>
          </a:ln>
        </p:spPr>
        <p:txBody>
          <a:bodyPr lIns="0" tIns="0" rIns="13717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endParaRPr lang="ru-RU" sz="12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34048" y="86308"/>
            <a:ext cx="828677" cy="1028701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957909" y="1121250"/>
            <a:ext cx="7776864" cy="10837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Тверской области от 29.12.2016 № 440-пп «О государственной программе Тверской области «Управление общественными финансами и совершенствование региональной налоговой политики» на 2017 - 2022 годы»</a:t>
            </a:r>
            <a:endParaRPr lang="ru-RU" sz="220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57909" y="2314656"/>
            <a:ext cx="7776864" cy="8677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финансов Тверской области об отдельных вопросах реализации программ по поддержке местных инициатив в Тверской области, от 19.02.2016 № 3-нп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47683" y="3543751"/>
            <a:ext cx="6624737" cy="11284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финансов Тверской области об утверждении состава конкурсной комиссии по проведению конкурсного отбора по предоставлению из областного бюджета Тверской области бюджетам муниципальных образований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1856" y="4869175"/>
            <a:ext cx="7776864" cy="1451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финансов Тверской области о рабочей группе по оказанию методической и консультационной поддержки ОМСУ при реализации проектов, направленных на развитие общественной инфраструктуры муниципальных образований Тверской области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verweek.com/wp-content/uploads/2016/08/PPM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8" y="421551"/>
            <a:ext cx="3927493" cy="24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 l="5005"/>
          <a:stretch>
            <a:fillRect/>
          </a:stretch>
        </p:blipFill>
        <p:spPr bwMode="auto">
          <a:xfrm>
            <a:off x="149644" y="77337"/>
            <a:ext cx="828677" cy="1028701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457212" y="274658"/>
            <a:ext cx="8354805" cy="634081"/>
          </a:xfrm>
          <a:noFill/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Инициативное бюджетирование </a:t>
            </a:r>
            <a:b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Тверской 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35697" y="2111225"/>
            <a:ext cx="6995120" cy="969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sz="18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граждан в определение приоритетов бюджетных расходов на местном уровне, развитие диалога между жителями и органами местного самоуправления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75380" y="3604128"/>
            <a:ext cx="5221349" cy="37958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местной власти</a:t>
            </a:r>
            <a:endParaRPr lang="ru-RU" sz="180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75380" y="3123518"/>
            <a:ext cx="5221349" cy="3791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НАСЕЛЕНИЯ !!!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609076" y="3503132"/>
            <a:ext cx="1077743" cy="1353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ППМИ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6516226" y="3506464"/>
            <a:ext cx="936105" cy="1463013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978320" y="5518627"/>
            <a:ext cx="2369559" cy="90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месяцев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668788" y="5507412"/>
            <a:ext cx="5143231" cy="90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Направления:</a:t>
            </a:r>
          </a:p>
          <a:p>
            <a:pPr algn="just"/>
            <a:r>
              <a:rPr lang="ru-RU" sz="18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благоустройство</a:t>
            </a:r>
          </a:p>
          <a:p>
            <a:pPr algn="just"/>
            <a:r>
              <a:rPr lang="ru-RU" sz="18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объектов общественной инфраструктуры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7991" y="4100697"/>
            <a:ext cx="5216121" cy="3194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юридических лиц, НКО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70756" y="4521651"/>
            <a:ext cx="5230597" cy="38727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депутатов ЗС ТО</a:t>
            </a:r>
          </a:p>
        </p:txBody>
      </p:sp>
      <p:pic>
        <p:nvPicPr>
          <p:cNvPr id="7" name="Picture 2" descr="http://xn--80aalriloh9e.xn--p1ai/upload/iblock/ab2/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01" y="835116"/>
            <a:ext cx="2107627" cy="12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70756" y="5002715"/>
            <a:ext cx="5230597" cy="38727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субъекта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9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1043608" y="3538168"/>
            <a:ext cx="7394528" cy="305918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предоставления субсидий ППМИ ГО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29.12.2016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440-пп</a:t>
            </a:r>
          </a:p>
          <a:p>
            <a:pPr algn="ctr"/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1"/>
          </a:xfrm>
          <a:noFill/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Информация для вновь образованных муниципальных образований</a:t>
            </a:r>
            <a:endParaRPr lang="ru-RU" sz="3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043608" y="1556792"/>
            <a:ext cx="3024336" cy="1656184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- Поселение</a:t>
            </a:r>
            <a:endParaRPr lang="ru-RU" sz="25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4067944" y="1556792"/>
            <a:ext cx="4536504" cy="1656184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– Городской </a:t>
            </a:r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округ/Муниципальный округ</a:t>
            </a:r>
            <a:endParaRPr lang="ru-RU" sz="25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26557" y="183902"/>
            <a:ext cx="7920880" cy="746269"/>
          </a:xfrm>
          <a:noFill/>
        </p:spPr>
        <p:txBody>
          <a:bodyPr>
            <a:noAutofit/>
          </a:bodyPr>
          <a:lstStyle/>
          <a:p>
            <a:pPr defTabSz="914400" fontAlgn="base">
              <a:spcAft>
                <a:spcPct val="0"/>
              </a:spcAft>
              <a:defRPr/>
            </a:pPr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Нормативно-правовая база </a:t>
            </a:r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ППМИ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3001" y="5013176"/>
            <a:ext cx="4165108" cy="720080"/>
          </a:xfrm>
          <a:prstGeom prst="rect">
            <a:avLst/>
          </a:prstGeom>
          <a:ln>
            <a:noFill/>
          </a:ln>
        </p:spPr>
        <p:txBody>
          <a:bodyPr lIns="0" tIns="0" rIns="13716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endParaRPr lang="ru-RU" sz="12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34033" y="86299"/>
            <a:ext cx="828675" cy="10287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95601"/>
              </p:ext>
            </p:extLst>
          </p:nvPr>
        </p:nvGraphicFramePr>
        <p:xfrm>
          <a:off x="3359749" y="1304764"/>
          <a:ext cx="5366222" cy="50045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66222">
                  <a:extLst>
                    <a:ext uri="{9D8B030D-6E8A-4147-A177-3AD203B41FA5}">
                      <a16:colId xmlns:a16="http://schemas.microsoft.com/office/drawing/2014/main" val="1426573328"/>
                    </a:ext>
                  </a:extLst>
                </a:gridCol>
              </a:tblGrid>
              <a:tr h="817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ВАЖНО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всех этапах!!!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190666"/>
                  </a:ext>
                </a:extLst>
              </a:tr>
              <a:tr h="1573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представления конкурсной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15 марта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821363"/>
                  </a:ext>
                </a:extLst>
              </a:tr>
              <a:tr h="1504511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собрания населения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февраля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422690"/>
                  </a:ext>
                </a:extLst>
              </a:tr>
              <a:tr h="110858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проведения конкурсного отбора </a:t>
                      </a:r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позднее 15 апреля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29136"/>
                  </a:ext>
                </a:extLst>
              </a:tr>
            </a:tbl>
          </a:graphicData>
        </a:graphic>
      </p:graphicFrame>
      <p:sp>
        <p:nvSpPr>
          <p:cNvPr id="3" name="Пятиугольник 2"/>
          <p:cNvSpPr/>
          <p:nvPr/>
        </p:nvSpPr>
        <p:spPr>
          <a:xfrm>
            <a:off x="1026557" y="1268760"/>
            <a:ext cx="2321308" cy="511256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предоставления субсидий ППМИ городским округам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(Постановление ПТО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29.12.2016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440-пп)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5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0880" cy="746269"/>
          </a:xfrm>
          <a:noFill/>
        </p:spPr>
        <p:txBody>
          <a:bodyPr>
            <a:noAutofit/>
          </a:bodyPr>
          <a:lstStyle/>
          <a:p>
            <a:pPr defTabSz="914400" fontAlgn="base">
              <a:spcAft>
                <a:spcPct val="0"/>
              </a:spcAft>
              <a:defRPr/>
            </a:pPr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Нормативно-правовая база </a:t>
            </a:r>
            <a:r>
              <a:rPr lang="ru-RU" sz="24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ППМИ (продолжение)</a:t>
            </a:r>
            <a:endParaRPr lang="ru-RU" sz="24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3001" y="5013176"/>
            <a:ext cx="4165108" cy="720080"/>
          </a:xfrm>
          <a:prstGeom prst="rect">
            <a:avLst/>
          </a:prstGeom>
          <a:ln>
            <a:noFill/>
          </a:ln>
        </p:spPr>
        <p:txBody>
          <a:bodyPr lIns="0" tIns="0" rIns="13716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endParaRPr lang="ru-RU" sz="12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34033" y="86299"/>
            <a:ext cx="828675" cy="1028700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962708" y="1114999"/>
            <a:ext cx="2550733" cy="5338337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предоставления субсидий ППМИ ГО,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ПТО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29.12.2016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440-пп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1967"/>
              </p:ext>
            </p:extLst>
          </p:nvPr>
        </p:nvGraphicFramePr>
        <p:xfrm>
          <a:off x="3513441" y="997463"/>
          <a:ext cx="5292005" cy="54558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92005">
                  <a:extLst>
                    <a:ext uri="{9D8B030D-6E8A-4147-A177-3AD203B41FA5}">
                      <a16:colId xmlns:a16="http://schemas.microsoft.com/office/drawing/2014/main" val="1426573328"/>
                    </a:ext>
                  </a:extLst>
                </a:gridCol>
              </a:tblGrid>
              <a:tr h="4881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ВАЖНО!!!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190666"/>
                  </a:ext>
                </a:extLst>
              </a:tr>
              <a:tr h="2140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 за счет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 ОБ ТО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50 %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субсидии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должен превышать 600 тыс. руб.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859149"/>
                  </a:ext>
                </a:extLst>
              </a:tr>
              <a:tr h="2827103">
                <a:tc>
                  <a:txBody>
                    <a:bodyPr/>
                    <a:lstStyle/>
                    <a:p>
                      <a:pPr algn="ctr"/>
                      <a:endParaRPr lang="ru-RU" sz="2000" strike="noStrike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 утрачивает право на получение субсидии в том числе</a:t>
                      </a:r>
                    </a:p>
                    <a:p>
                      <a:pPr algn="ctr"/>
                      <a:endParaRPr lang="ru-RU" sz="2000" strike="noStrike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документов после</a:t>
                      </a:r>
                    </a:p>
                    <a:p>
                      <a:pPr algn="ctr"/>
                      <a:r>
                        <a:rPr lang="ru-RU" sz="2000" b="1" strike="noStrike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декабря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422690"/>
                  </a:ext>
                </a:extLst>
              </a:tr>
            </a:tbl>
          </a:graphicData>
        </a:graphic>
      </p:graphicFrame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7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115616" y="114075"/>
            <a:ext cx="7827498" cy="11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объем субсидий на 2020 год, предусмотренный для проектов на территории </a:t>
            </a:r>
            <a:r>
              <a:rPr lang="ru-RU" sz="22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округов/муниципальных округов </a:t>
            </a:r>
            <a:r>
              <a:rPr lang="ru-RU" sz="22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</a:t>
            </a:r>
            <a:r>
              <a:rPr lang="ru-RU" sz="22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200" b="1" dirty="0">
              <a:solidFill>
                <a:srgbClr val="CCAF0A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Прямоугольник 13"/>
          <p:cNvSpPr>
            <a:spLocks noChangeArrowheads="1"/>
          </p:cNvSpPr>
          <p:nvPr/>
        </p:nvSpPr>
        <p:spPr bwMode="auto">
          <a:xfrm>
            <a:off x="962683" y="4638012"/>
            <a:ext cx="7147992" cy="141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7141" name="Прямоугольник 12"/>
          <p:cNvSpPr>
            <a:spLocks noChangeArrowheads="1"/>
          </p:cNvSpPr>
          <p:nvPr/>
        </p:nvSpPr>
        <p:spPr bwMode="auto">
          <a:xfrm>
            <a:off x="1293711" y="1349738"/>
            <a:ext cx="6863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407918" y="1349739"/>
            <a:ext cx="8100057" cy="460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r>
              <a:rPr lang="ru-RU" sz="2399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sz="2399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858918"/>
            <a:ext cx="637963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pPr indent="449185" defTabSz="9142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49185" defTabSz="9142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951939" y="3274262"/>
            <a:ext cx="7980431" cy="2101254"/>
          </a:xfrm>
          <a:prstGeom prst="flowChartAlternateProcess">
            <a:avLst/>
          </a:prstGeom>
          <a:solidFill>
            <a:srgbClr val="C3D8D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субсидий на 2020 год предусмотрен с учетом проектов, МО ТО, прошедших процедуру преобразования и создания вновь образованных МО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Андреапольский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МО,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Весьегонский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Вышневолоцкий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город Вышний Волочек),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Кашинский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Нелидовский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Осташковский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Удомельский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ОГ)</a:t>
            </a:r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962683" y="1453259"/>
            <a:ext cx="3762548" cy="1448783"/>
          </a:xfrm>
          <a:prstGeom prst="flowChartAlternateProcess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2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заявлено</a:t>
            </a:r>
          </a:p>
          <a:p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проектов-победителей</a:t>
            </a:r>
          </a:p>
        </p:txBody>
      </p:sp>
      <p:sp>
        <p:nvSpPr>
          <p:cNvPr id="21" name="Выгнутая вверх стрелка 20"/>
          <p:cNvSpPr/>
          <p:nvPr/>
        </p:nvSpPr>
        <p:spPr>
          <a:xfrm rot="10800000" flipH="1">
            <a:off x="3743516" y="2933581"/>
            <a:ext cx="2418761" cy="281583"/>
          </a:xfrm>
          <a:prstGeom prst="curvedDownArrow">
            <a:avLst>
              <a:gd name="adj1" fmla="val 56972"/>
              <a:gd name="adj2" fmla="val 94210"/>
              <a:gd name="adj3" fmla="val 3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26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223624" y="225550"/>
            <a:ext cx="828677" cy="1028701"/>
          </a:xfrm>
          <a:prstGeom prst="rect">
            <a:avLst/>
          </a:prstGeom>
          <a:noFill/>
        </p:spPr>
      </p:pic>
      <p:sp>
        <p:nvSpPr>
          <p:cNvPr id="32" name="Блок-схема: альтернативный процесс 31"/>
          <p:cNvSpPr/>
          <p:nvPr/>
        </p:nvSpPr>
        <p:spPr>
          <a:xfrm>
            <a:off x="5056259" y="1453259"/>
            <a:ext cx="3876111" cy="1448783"/>
          </a:xfrm>
          <a:prstGeom prst="flowChartAlternateProcess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22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48,2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 планируется к реализации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962683" y="5558562"/>
            <a:ext cx="7969687" cy="989673"/>
          </a:xfrm>
          <a:prstGeom prst="flowChartAlternate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подготовки заявок на конкурсный отбор по ППМИ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16702" y="6492876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84176" y="1"/>
            <a:ext cx="8117535" cy="179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Новации </a:t>
            </a:r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проектов на территории </a:t>
            </a:r>
            <a: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округов/муниципальных округов </a:t>
            </a:r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области</a:t>
            </a:r>
            <a:b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b="1" dirty="0">
              <a:solidFill>
                <a:srgbClr val="CCAF0A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Прямоугольник 13"/>
          <p:cNvSpPr>
            <a:spLocks noChangeArrowheads="1"/>
          </p:cNvSpPr>
          <p:nvPr/>
        </p:nvSpPr>
        <p:spPr bwMode="auto">
          <a:xfrm>
            <a:off x="962683" y="4638012"/>
            <a:ext cx="7147992" cy="141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7141" name="Прямоугольник 12"/>
          <p:cNvSpPr>
            <a:spLocks noChangeArrowheads="1"/>
          </p:cNvSpPr>
          <p:nvPr/>
        </p:nvSpPr>
        <p:spPr bwMode="auto">
          <a:xfrm>
            <a:off x="1293711" y="1349738"/>
            <a:ext cx="6863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407918" y="1349739"/>
            <a:ext cx="8100057" cy="460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r>
              <a:rPr lang="ru-RU" sz="2399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sz="2399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858918"/>
            <a:ext cx="637963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pPr indent="449185" defTabSz="9142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49185" defTabSz="9142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223624" y="225550"/>
            <a:ext cx="828677" cy="1028701"/>
          </a:xfrm>
          <a:prstGeom prst="rect">
            <a:avLst/>
          </a:prstGeom>
          <a:noFill/>
        </p:spPr>
      </p:pic>
      <p:sp>
        <p:nvSpPr>
          <p:cNvPr id="33" name="Блок-схема: альтернативный процесс 32"/>
          <p:cNvSpPr/>
          <p:nvPr/>
        </p:nvSpPr>
        <p:spPr>
          <a:xfrm>
            <a:off x="1048840" y="1479800"/>
            <a:ext cx="7984194" cy="4949161"/>
          </a:xfrm>
          <a:prstGeom prst="flowChartAlternateProcess">
            <a:avLst/>
          </a:prstGeom>
          <a:solidFill>
            <a:srgbClr val="C3D8D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Предлагаемые новации для введения в 2020 году: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рименение повышающего коэффициента для проектов инициируемых с территорий сельских населенных пунктов, 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изменение для них параметров критерия по участию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в определении проблемы, на решение которой направлен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тимулирование ГО/МО за соблюдение сроков реализации проектов в предшествующем году, реализация проекта до 01 сентября;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понижающего критерия за отказ от реализации проекта в предшествующем году (</a:t>
            </a:r>
            <a:r>
              <a:rPr lang="ru-RU" sz="2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рассчитывается удельным весом ко всем проектам, представленным от ГО/МО)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формат проведения дополнительного конкурсного отбора для ГО/МО </a:t>
            </a:r>
            <a:endParaRPr lang="ru-RU" sz="22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0668" y="1221754"/>
            <a:ext cx="2008451" cy="2318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1" b="1" dirty="0" smtClean="0">
                <a:solidFill>
                  <a:srgbClr val="FF0000"/>
                </a:solidFill>
              </a:rPr>
              <a:t>новое</a:t>
            </a:r>
            <a:endParaRPr lang="ru-RU" sz="1801" b="1" dirty="0">
              <a:solidFill>
                <a:srgbClr val="FF0000"/>
              </a:solidFill>
            </a:endParaRPr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02646" y="6477596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44" y="290953"/>
            <a:ext cx="828677" cy="1028701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1367535" y="2060858"/>
            <a:ext cx="6840761" cy="14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499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ППМИ НА 2020 году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5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43609" y="188652"/>
            <a:ext cx="7920880" cy="648391"/>
          </a:xfrm>
          <a:noFill/>
        </p:spPr>
        <p:txBody>
          <a:bodyPr>
            <a:noAutofit/>
          </a:bodyPr>
          <a:lstStyle/>
          <a:p>
            <a:pPr defTabSz="914296" fontAlgn="base">
              <a:spcAft>
                <a:spcPct val="0"/>
              </a:spcAft>
              <a:defRPr/>
            </a:pP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реализации ППМИ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3016" y="5013177"/>
            <a:ext cx="4165109" cy="720080"/>
          </a:xfrm>
          <a:prstGeom prst="rect">
            <a:avLst/>
          </a:prstGeom>
          <a:ln>
            <a:noFill/>
          </a:ln>
        </p:spPr>
        <p:txBody>
          <a:bodyPr lIns="0" tIns="0" rIns="13717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endParaRPr lang="ru-RU" sz="12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34048" y="86308"/>
            <a:ext cx="828677" cy="1028701"/>
          </a:xfrm>
          <a:prstGeom prst="rect">
            <a:avLst/>
          </a:prstGeom>
          <a:noFill/>
        </p:spPr>
      </p:pic>
      <p:sp>
        <p:nvSpPr>
          <p:cNvPr id="7" name="Пятиугольник 6"/>
          <p:cNvSpPr/>
          <p:nvPr/>
        </p:nvSpPr>
        <p:spPr>
          <a:xfrm>
            <a:off x="962724" y="2126283"/>
            <a:ext cx="1593071" cy="1650671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ОМСУ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2832845" y="2126283"/>
            <a:ext cx="2182971" cy="1650671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 проекта и определение степени участия жителей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5148080" y="2126283"/>
            <a:ext cx="1798655" cy="1650671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конкурсных заявок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7127465" y="2073971"/>
            <a:ext cx="1802557" cy="1650671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5441" y="1440931"/>
            <a:ext cx="1136155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2840" y="1303348"/>
            <a:ext cx="1595157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8075" y="1440932"/>
            <a:ext cx="170234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оябрь</a:t>
            </a: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марта 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7476" y="1425530"/>
            <a:ext cx="2016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а</a:t>
            </a:r>
            <a:r>
              <a:rPr lang="ru-RU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преля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962724" y="4872176"/>
            <a:ext cx="1593071" cy="1581173"/>
          </a:xfrm>
          <a:prstGeom prst="homePlate">
            <a:avLst>
              <a:gd name="adj" fmla="val 35612"/>
            </a:avLst>
          </a:prstGeom>
          <a:solidFill>
            <a:schemeClr val="accent3">
              <a:lumMod val="75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мун. контрактов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2832845" y="4872176"/>
            <a:ext cx="2182971" cy="1581173"/>
          </a:xfrm>
          <a:prstGeom prst="homePlate">
            <a:avLst>
              <a:gd name="adj" fmla="val 35612"/>
            </a:avLst>
          </a:prstGeom>
          <a:solidFill>
            <a:srgbClr val="85A644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проектов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5148080" y="4872176"/>
            <a:ext cx="1798655" cy="1581173"/>
          </a:xfrm>
          <a:prstGeom prst="homePlate">
            <a:avLst>
              <a:gd name="adj" fmla="val 35612"/>
            </a:avLst>
          </a:prstGeom>
          <a:solidFill>
            <a:srgbClr val="95B850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127471" y="4872177"/>
            <a:ext cx="1837031" cy="1581173"/>
          </a:xfrm>
          <a:prstGeom prst="homePlate">
            <a:avLst>
              <a:gd name="adj" fmla="val 35612"/>
            </a:avLst>
          </a:prstGeom>
          <a:solidFill>
            <a:srgbClr val="A6C36B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0601" y="4293085"/>
            <a:ext cx="1136155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5464" y="4225844"/>
            <a:ext cx="1574885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– август 2020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083" y="4225849"/>
            <a:ext cx="1471937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– октябрь 2020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2336" y="4201052"/>
            <a:ext cx="160122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r>
              <a:rPr lang="en-US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2020</a:t>
            </a:r>
          </a:p>
        </p:txBody>
      </p:sp>
      <p:sp>
        <p:nvSpPr>
          <p:cNvPr id="2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50416" y="6381328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7034"/>
            <a:ext cx="8229600" cy="609697"/>
          </a:xfrm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конкурсной документации</a:t>
            </a:r>
            <a:endParaRPr lang="ru-RU" sz="300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8" y="116651"/>
            <a:ext cx="829129" cy="109127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122944"/>
              </p:ext>
            </p:extLst>
          </p:nvPr>
        </p:nvGraphicFramePr>
        <p:xfrm>
          <a:off x="1131491" y="1173002"/>
          <a:ext cx="7632848" cy="530238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3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74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100" b="1" dirty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Заявка на участие в конкурсном отборе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marL="533400" indent="0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 собрания граждан, регистрационный лист, фотографии с собрания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5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100" b="1" dirty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Подтверждение финансирования со стороны местного бюджета муниципального</a:t>
                      </a:r>
                      <a:r>
                        <a:rPr lang="ru-RU" sz="2100" b="1" baseline="0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 Тверской области</a:t>
                      </a:r>
                      <a:endParaRPr lang="ru-RU" sz="2100" b="1" dirty="0" smtClean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21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marL="533400" indent="0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Гарантийные письма от юридических лиц и депутатов ЗС ТО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79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100" b="1" dirty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Документы, подтверждающие право собственности поселения на объект общественной инфраструктуры</a:t>
                      </a: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39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marL="53340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Локальные сметы (сводные сметные расчеты), согласованные  РЦЦС /проверенные ГАУ «Госэкспертиза»</a:t>
                      </a: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93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100" b="1" dirty="0">
                        <a:solidFill>
                          <a:srgbClr val="99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rgbClr val="99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Копии договоров на разработку и проверку сметной и технической документации (при необходимости)</a:t>
                      </a:r>
                      <a:endParaRPr lang="ru-RU" sz="21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166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marL="53340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документы (опросные листы, газетные статьи, ФОТО ДО)</a:t>
                      </a: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8264" y="6446533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конкурсного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отбора в ГО </a:t>
            </a:r>
            <a:endParaRPr lang="ru-RU" sz="33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7" y="120440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97636" y="6417980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73679"/>
              </p:ext>
            </p:extLst>
          </p:nvPr>
        </p:nvGraphicFramePr>
        <p:xfrm>
          <a:off x="983047" y="1286672"/>
          <a:ext cx="8020957" cy="513130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433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критериев конкурсного отбора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Весовой коэффициент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эффективности финансирования проекта, в том числе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671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финансирования проекта за счет средств населения в денежной форме -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балл– 25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10%,</a:t>
                      </a:r>
                      <a:r>
                        <a:rPr lang="ru-RU" sz="18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кроме вновь образованных муниципальных образований,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5% </a:t>
                      </a: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80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вновь образованных муниципальных образований.</a:t>
                      </a:r>
                      <a:endParaRPr lang="ru-RU" sz="1800" i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402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финансирования проекта за счет поступлений от юридических лиц в денежной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форме,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исключением поступлений от предприятий и организаций муниципальной формы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– 15 </a:t>
                      </a:r>
                      <a:endParaRPr lang="ru-RU" sz="180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098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финансирования проекта за счет поступлений от некоммерческих организаций в денежной форме,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15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80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7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конкурсного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отбора в ГО (продолжение) </a:t>
            </a:r>
            <a:endParaRPr lang="ru-RU" sz="33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8264" y="6457638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809166"/>
              </p:ext>
            </p:extLst>
          </p:nvPr>
        </p:nvGraphicFramePr>
        <p:xfrm>
          <a:off x="1115616" y="1476752"/>
          <a:ext cx="7667817" cy="492405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77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5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43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критериев конкурсного отбора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Весовой коэффициент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4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участия населения в определении проблемы, на решение которой направлен проект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45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жителей, участвующих в определении проблемы и подготовке проекта согласно протоколу собрания граждан (человек) 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– 15</a:t>
                      </a:r>
                      <a:endParaRPr lang="ru-RU" sz="1800" i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1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эффективность от реализации проекта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565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некоммерческой организации (проведение собраний, помощь в подготовке документов, неоплачиваемый труд, материалы и др. формы) в реализации проекта,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– 5</a:t>
                      </a:r>
                      <a:endParaRPr lang="ru-RU" sz="1800" i="1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74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населения и юридических лиц (неоплачиваемый труд, материалы и др. формы) в реализации проекта, 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– 5</a:t>
                      </a:r>
                      <a:endParaRPr kumimoji="0" lang="ru-RU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674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2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 реализации проекта на социально-экономическую ситуацию, </a:t>
                      </a:r>
                      <a:r>
                        <a:rPr lang="ru-RU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– 10</a:t>
                      </a:r>
                      <a:endParaRPr kumimoji="0" lang="ru-RU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2334174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5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5969311" y="3486092"/>
            <a:ext cx="2787273" cy="806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6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328 000              </a:t>
            </a:r>
          </a:p>
          <a:p>
            <a:pPr algn="just"/>
            <a:r>
              <a:rPr lang="ru-RU" sz="18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78315" y="3413984"/>
            <a:ext cx="2884473" cy="738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6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              </a:t>
            </a:r>
          </a:p>
          <a:p>
            <a:pPr algn="just"/>
            <a:r>
              <a:rPr lang="ru-RU" sz="180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44" y="290953"/>
            <a:ext cx="828677" cy="1028701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766725" y="281879"/>
            <a:ext cx="8229600" cy="634081"/>
          </a:xfrm>
          <a:noFill/>
        </p:spPr>
        <p:txBody>
          <a:bodyPr>
            <a:noAutofit/>
          </a:bodyPr>
          <a:lstStyle/>
          <a:p>
            <a:r>
              <a:rPr lang="ru-RU" sz="26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поддержки местных инициатив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78317" y="1285500"/>
            <a:ext cx="7902421" cy="923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</a:t>
            </a:r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выделение на </a:t>
            </a:r>
            <a:r>
              <a:rPr lang="ru-RU" sz="1801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конкурсной </a:t>
            </a:r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1801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</a:t>
            </a:r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областного бюджета на реализацию проектов, направленных на </a:t>
            </a:r>
            <a:r>
              <a:rPr lang="ru-RU" sz="1801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и ремонт объектов общественной инфраструктуры</a:t>
            </a:r>
            <a:r>
              <a:rPr lang="ru-RU" sz="18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1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Штриховая стрелка вправо 22"/>
          <p:cNvSpPr/>
          <p:nvPr/>
        </p:nvSpPr>
        <p:spPr>
          <a:xfrm rot="5400000">
            <a:off x="4423195" y="1840032"/>
            <a:ext cx="978671" cy="3207413"/>
          </a:xfrm>
          <a:prstGeom prst="strip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pic>
        <p:nvPicPr>
          <p:cNvPr id="28" name="Рисунок 27" descr="https://www.syl.ru/misc/i/ai/299353/16602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75" y="4824061"/>
            <a:ext cx="1591945" cy="101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image.freepik.com/free-icon/no-translate-detected_318-415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47" y="4824068"/>
            <a:ext cx="1221321" cy="86684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2029972" y="2215572"/>
            <a:ext cx="5703125" cy="725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ВСЕХ муниципальных образований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области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21083" y="3141738"/>
            <a:ext cx="1382873" cy="30199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1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конкурсного отбора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 (продолжение) </a:t>
            </a:r>
            <a:endParaRPr lang="ru-RU" sz="33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154148"/>
              </p:ext>
            </p:extLst>
          </p:nvPr>
        </p:nvGraphicFramePr>
        <p:xfrm>
          <a:off x="1043608" y="1479382"/>
          <a:ext cx="7739823" cy="475793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68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7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критериев конкурсного отбора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Весовой коэффициент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0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 b="1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о проекте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6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.1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Освещение итогов собрания в печатных средствах массовой информации, 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– 5</a:t>
                      </a:r>
                      <a:endParaRPr kumimoji="0" lang="ru-RU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9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публикаций в сети Интернет посвященных Программе поддержки местных инициатив, 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 – 5</a:t>
                      </a:r>
                      <a:endParaRPr kumimoji="0" lang="ru-RU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Издание полиграфической продукции, посвященной реализации Программы поддержки местных инициатив, 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– 10</a:t>
                      </a:r>
                      <a:endParaRPr kumimoji="0" lang="ru-RU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818" marR="1881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7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563967" y="1843950"/>
            <a:ext cx="8229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Полномочия городских/муниципальных округов в рамках ППМИ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776537" y="290946"/>
            <a:ext cx="8229600" cy="634081"/>
          </a:xfrm>
          <a:noFill/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ВАЖНО</a:t>
            </a:r>
            <a:endParaRPr lang="ru-RU" sz="3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6257" y="1628800"/>
            <a:ext cx="7770159" cy="11790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5413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Порядком предоставления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 на реализацию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ППМИ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 Тверской области, утвержденного от 29.12.2016 № 440-пп, субсидии предоставляются в целях: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Gratis vectorafbeelding: Waarschuwing, Toets, Gevaar, Let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1382"/>
            <a:ext cx="752488" cy="7332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6257" y="3140968"/>
            <a:ext cx="7770159" cy="30963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инфраструктуры городских округов;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решения городскими округами вопросов местного значения, предусмотренных статьей 16 Федерального закона от 06.10.2003 N 131-ФЗ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общих принципах организации местного самоуправления в Российской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реконструкции объектов общественной инфраструктуры городских округов.</a:t>
            </a:r>
          </a:p>
        </p:txBody>
      </p:sp>
    </p:spTree>
    <p:extLst>
      <p:ext uri="{BB962C8B-B14F-4D97-AF65-F5344CB8AC3E}">
        <p14:creationId xmlns:p14="http://schemas.microsoft.com/office/powerpoint/2010/main" val="28737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1115616" y="290946"/>
            <a:ext cx="7848872" cy="905806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опросы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местного значения,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предусмотренные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статьей</a:t>
            </a:r>
            <a:b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Федерального закона от 06.10.2003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131-ФЗ</a:t>
            </a:r>
            <a:endParaRPr lang="ru-RU" sz="2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089408"/>
              </p:ext>
            </p:extLst>
          </p:nvPr>
        </p:nvGraphicFramePr>
        <p:xfrm>
          <a:off x="978306" y="1628800"/>
          <a:ext cx="7966912" cy="460851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6753">
                  <a:extLst>
                    <a:ext uri="{9D8B030D-6E8A-4147-A177-3AD203B41FA5}">
                      <a16:colId xmlns:a16="http://schemas.microsoft.com/office/drawing/2014/main" val="583373138"/>
                    </a:ext>
                  </a:extLst>
                </a:gridCol>
                <a:gridCol w="3648989">
                  <a:extLst>
                    <a:ext uri="{9D8B030D-6E8A-4147-A177-3AD203B41FA5}">
                      <a16:colId xmlns:a16="http://schemas.microsoft.com/office/drawing/2014/main" val="2514769064"/>
                    </a:ext>
                  </a:extLst>
                </a:gridCol>
                <a:gridCol w="3941170">
                  <a:extLst>
                    <a:ext uri="{9D8B030D-6E8A-4147-A177-3AD203B41FA5}">
                      <a16:colId xmlns:a16="http://schemas.microsoft.com/office/drawing/2014/main" val="736734933"/>
                    </a:ext>
                  </a:extLst>
                </a:gridCol>
              </a:tblGrid>
              <a:tr h="101110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полномочия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в рамках ППМИ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extLst>
                  <a:ext uri="{0D108BD9-81ED-4DB2-BD59-A6C34878D82A}">
                    <a16:rowId xmlns:a16="http://schemas.microsoft.com/office/drawing/2014/main" val="1656037174"/>
                  </a:ext>
                </a:extLst>
              </a:tr>
              <a:tr h="359741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80000"/>
                        </a:lnSpc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80000"/>
                        </a:lnSpc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 границах муниципального, городского округа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</a:t>
                      </a:r>
                      <a:r>
                        <a:rPr lang="ru-RU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80000"/>
                        </a:lnSpc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электросетей (столбы, провода);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арт-скважина;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водонапорная башня;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очистные сооружения.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611184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8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296728"/>
              </p:ext>
            </p:extLst>
          </p:nvPr>
        </p:nvGraphicFramePr>
        <p:xfrm>
          <a:off x="978305" y="1556791"/>
          <a:ext cx="7888199" cy="488425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3030">
                  <a:extLst>
                    <a:ext uri="{9D8B030D-6E8A-4147-A177-3AD203B41FA5}">
                      <a16:colId xmlns:a16="http://schemas.microsoft.com/office/drawing/2014/main" val="583373138"/>
                    </a:ext>
                  </a:extLst>
                </a:gridCol>
                <a:gridCol w="4967572">
                  <a:extLst>
                    <a:ext uri="{9D8B030D-6E8A-4147-A177-3AD203B41FA5}">
                      <a16:colId xmlns:a16="http://schemas.microsoft.com/office/drawing/2014/main" val="2514769064"/>
                    </a:ext>
                  </a:extLst>
                </a:gridCol>
                <a:gridCol w="2547597">
                  <a:extLst>
                    <a:ext uri="{9D8B030D-6E8A-4147-A177-3AD203B41FA5}">
                      <a16:colId xmlns:a16="http://schemas.microsoft.com/office/drawing/2014/main" val="736734933"/>
                    </a:ext>
                  </a:extLst>
                </a:gridCol>
              </a:tblGrid>
              <a:tr h="7092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полномочия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в рамках ППМИ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extLst>
                  <a:ext uri="{0D108BD9-81ED-4DB2-BD59-A6C34878D82A}">
                    <a16:rowId xmlns:a16="http://schemas.microsoft.com/office/drawing/2014/main" val="1656037174"/>
                  </a:ext>
                </a:extLst>
              </a:tr>
              <a:tr h="403084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80000"/>
                        </a:lnSpc>
                      </a:pPr>
                      <a:endParaRPr lang="ru-RU" sz="1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endParaRPr lang="ru-RU" sz="1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Дорожная деятельность в отношении автомобильных дорог местного значения в границах муниципального, городского округа и обеспечение безопасности дорожного движения на них, включая создание и обеспечение функционирования парковок (парковочных мест), осуществление муниципального контроля за сохранностью автомобильных дорог местного значения в границах муниципального, городского округа, организация дорожного движения, а также осуществление иных полномочий в области использования автомобильных дорог и осуществления дорожной деятельности в соответствии с законодательством Российской Федерации</a:t>
                      </a:r>
                      <a:b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80000"/>
                        </a:lnSpc>
                      </a:pPr>
                      <a:endParaRPr lang="ru-RU" sz="1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1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1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дороги;</a:t>
                      </a: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тротуары;</a:t>
                      </a: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парковочные места;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611184767"/>
                  </a:ext>
                </a:extLst>
              </a:tr>
            </a:tbl>
          </a:graphicData>
        </a:graphic>
      </p:graphicFrame>
      <p:sp>
        <p:nvSpPr>
          <p:cNvPr id="7" name="Заголовок 20"/>
          <p:cNvSpPr>
            <a:spLocks noGrp="1"/>
          </p:cNvSpPr>
          <p:nvPr>
            <p:ph type="title"/>
          </p:nvPr>
        </p:nvSpPr>
        <p:spPr>
          <a:xfrm>
            <a:off x="1115616" y="290946"/>
            <a:ext cx="7848872" cy="905806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опросы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местного значения,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предусмотренные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статьей</a:t>
            </a:r>
            <a:b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Федерального закона от 06.10.2003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131-ФЗ</a:t>
            </a:r>
            <a:endParaRPr lang="ru-RU" sz="2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39467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482771"/>
              </p:ext>
            </p:extLst>
          </p:nvPr>
        </p:nvGraphicFramePr>
        <p:xfrm>
          <a:off x="978305" y="1407078"/>
          <a:ext cx="7966912" cy="48302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6753">
                  <a:extLst>
                    <a:ext uri="{9D8B030D-6E8A-4147-A177-3AD203B41FA5}">
                      <a16:colId xmlns:a16="http://schemas.microsoft.com/office/drawing/2014/main" val="583373138"/>
                    </a:ext>
                  </a:extLst>
                </a:gridCol>
                <a:gridCol w="3576982">
                  <a:extLst>
                    <a:ext uri="{9D8B030D-6E8A-4147-A177-3AD203B41FA5}">
                      <a16:colId xmlns:a16="http://schemas.microsoft.com/office/drawing/2014/main" val="2514769064"/>
                    </a:ext>
                  </a:extLst>
                </a:gridCol>
                <a:gridCol w="4013177">
                  <a:extLst>
                    <a:ext uri="{9D8B030D-6E8A-4147-A177-3AD203B41FA5}">
                      <a16:colId xmlns:a16="http://schemas.microsoft.com/office/drawing/2014/main" val="736734933"/>
                    </a:ext>
                  </a:extLst>
                </a:gridCol>
              </a:tblGrid>
              <a:tr h="56168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полномочия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в рамках ППМИ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extLst>
                  <a:ext uri="{0D108BD9-81ED-4DB2-BD59-A6C34878D82A}">
                    <a16:rowId xmlns:a16="http://schemas.microsoft.com/office/drawing/2014/main" val="1656037174"/>
                  </a:ext>
                </a:extLst>
              </a:tr>
              <a:tr h="223067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80000"/>
                        </a:lnSpc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первичных мер пожарной безопасности в границах муниципального, городского округа</a:t>
                      </a:r>
                      <a:b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80000"/>
                        </a:lnSpc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пожарные пруды;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ДЕПО и гаражи для пожарных машин.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611184767"/>
                  </a:ext>
                </a:extLst>
              </a:tr>
              <a:tr h="2037875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обеспечения жителей муниципального, городского округа услугами связи, общественного питания, торговли и бытового обслуживания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 (ремонт внутренний, внешний, инженерных коммуникаций, инженерного оборудования и санузлов).</a:t>
                      </a: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2834463413"/>
                  </a:ext>
                </a:extLst>
              </a:tr>
            </a:tbl>
          </a:graphicData>
        </a:graphic>
      </p:graphicFrame>
      <p:sp>
        <p:nvSpPr>
          <p:cNvPr id="7" name="Заголовок 20"/>
          <p:cNvSpPr>
            <a:spLocks noGrp="1"/>
          </p:cNvSpPr>
          <p:nvPr>
            <p:ph type="title"/>
          </p:nvPr>
        </p:nvSpPr>
        <p:spPr>
          <a:xfrm>
            <a:off x="1115616" y="290946"/>
            <a:ext cx="7848872" cy="905806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опросы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местного значения,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предусмотренные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статьей</a:t>
            </a:r>
            <a:b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Федерального закона от 06.10.2003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131-ФЗ</a:t>
            </a:r>
            <a:endParaRPr lang="ru-RU" sz="2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3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519062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75446" y="209041"/>
            <a:ext cx="828675" cy="10287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981302"/>
              </p:ext>
            </p:extLst>
          </p:nvPr>
        </p:nvGraphicFramePr>
        <p:xfrm>
          <a:off x="1004120" y="1340768"/>
          <a:ext cx="7960366" cy="514476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6443">
                  <a:extLst>
                    <a:ext uri="{9D8B030D-6E8A-4147-A177-3AD203B41FA5}">
                      <a16:colId xmlns:a16="http://schemas.microsoft.com/office/drawing/2014/main" val="583373138"/>
                    </a:ext>
                  </a:extLst>
                </a:gridCol>
                <a:gridCol w="3645991">
                  <a:extLst>
                    <a:ext uri="{9D8B030D-6E8A-4147-A177-3AD203B41FA5}">
                      <a16:colId xmlns:a16="http://schemas.microsoft.com/office/drawing/2014/main" val="2514769064"/>
                    </a:ext>
                  </a:extLst>
                </a:gridCol>
                <a:gridCol w="3937932">
                  <a:extLst>
                    <a:ext uri="{9D8B030D-6E8A-4147-A177-3AD203B41FA5}">
                      <a16:colId xmlns:a16="http://schemas.microsoft.com/office/drawing/2014/main" val="736734933"/>
                    </a:ext>
                  </a:extLst>
                </a:gridCol>
              </a:tblGrid>
              <a:tr h="305952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полномочия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в рамках ППМИ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extLst>
                  <a:ext uri="{0D108BD9-81ED-4DB2-BD59-A6C34878D82A}">
                    <a16:rowId xmlns:a16="http://schemas.microsoft.com/office/drawing/2014/main" val="1656037174"/>
                  </a:ext>
                </a:extLst>
              </a:tr>
              <a:tr h="15770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организации досуга и обеспечения жителей муниципального, городского округа услугами организаций культуры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ДК (ремонт внутренний, внешний, инженерных коммуникаций, инженерного оборудования и санузлов).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611184767"/>
                  </a:ext>
                </a:extLst>
              </a:tr>
              <a:tr h="313261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 для развития на территории муниципального, городского округа физической культуры, школьного спорта и массового спорта, организация проведения официальных физкультурно-оздоровительных и спортивных мероприятий муниципального, городского округа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площадки;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стадионы;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хоккейные коробки.</a:t>
                      </a: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2514220211"/>
                  </a:ext>
                </a:extLst>
              </a:tr>
            </a:tbl>
          </a:graphicData>
        </a:graphic>
      </p:graphicFrame>
      <p:sp>
        <p:nvSpPr>
          <p:cNvPr id="7" name="Заголовок 20"/>
          <p:cNvSpPr>
            <a:spLocks noGrp="1"/>
          </p:cNvSpPr>
          <p:nvPr>
            <p:ph type="title"/>
          </p:nvPr>
        </p:nvSpPr>
        <p:spPr>
          <a:xfrm>
            <a:off x="1115616" y="290946"/>
            <a:ext cx="7848872" cy="905806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опросы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местного значения,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предусмотренные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статьей</a:t>
            </a:r>
            <a:b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Федерального закона от 06.10.2003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131-ФЗ</a:t>
            </a:r>
            <a:endParaRPr lang="ru-RU" sz="2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4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909019"/>
              </p:ext>
            </p:extLst>
          </p:nvPr>
        </p:nvGraphicFramePr>
        <p:xfrm>
          <a:off x="978306" y="1628801"/>
          <a:ext cx="7842166" cy="34149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70854">
                  <a:extLst>
                    <a:ext uri="{9D8B030D-6E8A-4147-A177-3AD203B41FA5}">
                      <a16:colId xmlns:a16="http://schemas.microsoft.com/office/drawing/2014/main" val="583373138"/>
                    </a:ext>
                  </a:extLst>
                </a:gridCol>
                <a:gridCol w="3591853">
                  <a:extLst>
                    <a:ext uri="{9D8B030D-6E8A-4147-A177-3AD203B41FA5}">
                      <a16:colId xmlns:a16="http://schemas.microsoft.com/office/drawing/2014/main" val="2514769064"/>
                    </a:ext>
                  </a:extLst>
                </a:gridCol>
                <a:gridCol w="3879459">
                  <a:extLst>
                    <a:ext uri="{9D8B030D-6E8A-4147-A177-3AD203B41FA5}">
                      <a16:colId xmlns:a16="http://schemas.microsoft.com/office/drawing/2014/main" val="736734933"/>
                    </a:ext>
                  </a:extLst>
                </a:gridCol>
              </a:tblGrid>
              <a:tr h="349428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полномочия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в рамках ППМИ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extLst>
                  <a:ext uri="{0D108BD9-81ED-4DB2-BD59-A6C34878D82A}">
                    <a16:rowId xmlns:a16="http://schemas.microsoft.com/office/drawing/2014/main" val="1656037174"/>
                  </a:ext>
                </a:extLst>
              </a:tr>
              <a:tr h="14507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массового отдыха жителей муниципального, городского округа и организация обустройства мест массового отдыха населения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сцена;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площадки;</a:t>
                      </a:r>
                    </a:p>
                    <a:p>
                      <a:pPr marL="0" indent="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пляж.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611184767"/>
                  </a:ext>
                </a:extLst>
              </a:tr>
              <a:tr h="1450772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ритуальных услуг и содержание мест захоронения;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кладбища</a:t>
                      </a:r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2514220211"/>
                  </a:ext>
                </a:extLst>
              </a:tr>
            </a:tbl>
          </a:graphicData>
        </a:graphic>
      </p:graphicFrame>
      <p:sp>
        <p:nvSpPr>
          <p:cNvPr id="7" name="Заголовок 20"/>
          <p:cNvSpPr>
            <a:spLocks noGrp="1"/>
          </p:cNvSpPr>
          <p:nvPr>
            <p:ph type="title"/>
          </p:nvPr>
        </p:nvSpPr>
        <p:spPr>
          <a:xfrm>
            <a:off x="1115616" y="290946"/>
            <a:ext cx="7848872" cy="905806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опросы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местного значения,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предусмотренные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статьей</a:t>
            </a:r>
            <a:b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Федерального закона от 06.10.2003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131-ФЗ</a:t>
            </a:r>
            <a:endParaRPr lang="ru-RU" sz="2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478473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6079"/>
              </p:ext>
            </p:extLst>
          </p:nvPr>
        </p:nvGraphicFramePr>
        <p:xfrm>
          <a:off x="997128" y="1484784"/>
          <a:ext cx="7823343" cy="489654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9964">
                  <a:extLst>
                    <a:ext uri="{9D8B030D-6E8A-4147-A177-3AD203B41FA5}">
                      <a16:colId xmlns:a16="http://schemas.microsoft.com/office/drawing/2014/main" val="583373138"/>
                    </a:ext>
                  </a:extLst>
                </a:gridCol>
                <a:gridCol w="3583232">
                  <a:extLst>
                    <a:ext uri="{9D8B030D-6E8A-4147-A177-3AD203B41FA5}">
                      <a16:colId xmlns:a16="http://schemas.microsoft.com/office/drawing/2014/main" val="2514769064"/>
                    </a:ext>
                  </a:extLst>
                </a:gridCol>
                <a:gridCol w="3870147">
                  <a:extLst>
                    <a:ext uri="{9D8B030D-6E8A-4147-A177-3AD203B41FA5}">
                      <a16:colId xmlns:a16="http://schemas.microsoft.com/office/drawing/2014/main" val="736734933"/>
                    </a:ext>
                  </a:extLst>
                </a:gridCol>
              </a:tblGrid>
              <a:tr h="40736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полномочия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 в рамках ППМИ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extLst>
                  <a:ext uri="{0D108BD9-81ED-4DB2-BD59-A6C34878D82A}">
                    <a16:rowId xmlns:a16="http://schemas.microsoft.com/office/drawing/2014/main" val="1656037174"/>
                  </a:ext>
                </a:extLst>
              </a:tr>
              <a:tr h="2199987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организации деятельности по накоплению (в том числе раздельному накоплению), сбору, транспортированию, обработке, утилизации, обезвреживанию, захоронению твердых коммунальных отходов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marL="285750" indent="-28575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контейнерные площадки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611184767"/>
                  </a:ext>
                </a:extLst>
              </a:tr>
              <a:tr h="2289193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" marR="5391" marT="5391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правил благоустройства территории муниципального, городского округа, осуществление контроля за их соблюдением, организация благоустройства территории муниципального, городского округа в соответствии с указанными правилами</a:t>
                      </a:r>
                    </a:p>
                  </a:txBody>
                  <a:tcPr marL="5391" marR="5391" marT="5391" marB="0"/>
                </a:tc>
                <a:tc>
                  <a:txBody>
                    <a:bodyPr/>
                    <a:lstStyle/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освещение (солнечные батареи, фонари);</a:t>
                      </a: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lnSpc>
                          <a:spcPct val="8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(парки, скверы)</a:t>
                      </a:r>
                    </a:p>
                  </a:txBody>
                  <a:tcPr marL="5391" marR="5391" marT="5391" marB="0"/>
                </a:tc>
                <a:extLst>
                  <a:ext uri="{0D108BD9-81ED-4DB2-BD59-A6C34878D82A}">
                    <a16:rowId xmlns:a16="http://schemas.microsoft.com/office/drawing/2014/main" val="2514220211"/>
                  </a:ext>
                </a:extLst>
              </a:tr>
            </a:tbl>
          </a:graphicData>
        </a:graphic>
      </p:graphicFrame>
      <p:sp>
        <p:nvSpPr>
          <p:cNvPr id="7" name="Заголовок 20"/>
          <p:cNvSpPr>
            <a:spLocks noGrp="1"/>
          </p:cNvSpPr>
          <p:nvPr>
            <p:ph type="title"/>
          </p:nvPr>
        </p:nvSpPr>
        <p:spPr>
          <a:xfrm>
            <a:off x="1115616" y="290946"/>
            <a:ext cx="7848872" cy="905806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опросы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местного значения,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предусмотренные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статьей</a:t>
            </a:r>
            <a:b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Федерального закона от 06.10.2003 </a:t>
            </a:r>
            <a:r>
              <a:rPr lang="ru-RU" sz="2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lang="ru-RU" sz="2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131-ФЗ</a:t>
            </a:r>
            <a:endParaRPr lang="ru-RU" sz="2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9" y="6381340"/>
            <a:ext cx="2133600" cy="365125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44" y="290953"/>
            <a:ext cx="828677" cy="1028701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398820" y="2636920"/>
            <a:ext cx="8729663" cy="21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499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Алгоритм работы для реализации ППМИ</a:t>
            </a:r>
          </a:p>
          <a:p>
            <a:pPr algn="ctr"/>
            <a:r>
              <a:rPr lang="ru-RU" sz="4499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2020 году </a:t>
            </a:r>
            <a:endParaRPr lang="ru-RU" sz="4499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43609" y="188652"/>
            <a:ext cx="7920880" cy="648391"/>
          </a:xfrm>
          <a:noFill/>
        </p:spPr>
        <p:txBody>
          <a:bodyPr>
            <a:noAutofit/>
          </a:bodyPr>
          <a:lstStyle/>
          <a:p>
            <a:pPr defTabSz="914296" fontAlgn="base">
              <a:spcAft>
                <a:spcPct val="0"/>
              </a:spcAft>
              <a:defRPr/>
            </a:pP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Основная идея Программы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3016" y="5013177"/>
            <a:ext cx="4165109" cy="720080"/>
          </a:xfrm>
          <a:prstGeom prst="rect">
            <a:avLst/>
          </a:prstGeom>
          <a:ln>
            <a:noFill/>
          </a:ln>
        </p:spPr>
        <p:txBody>
          <a:bodyPr lIns="0" tIns="0" rIns="13717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endParaRPr lang="ru-RU" sz="12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34048" y="86308"/>
            <a:ext cx="828677" cy="102870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3" y="1155521"/>
            <a:ext cx="3198031" cy="31266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5652132" y="4532284"/>
            <a:ext cx="2912165" cy="961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общественной инфраструктуры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70492" y="3510703"/>
            <a:ext cx="1977541" cy="2626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Локальное сообщество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(жители поселения, населенного пункта)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057135" y="1836985"/>
            <a:ext cx="1507887" cy="1806384"/>
            <a:chOff x="6758005" y="2123347"/>
            <a:chExt cx="1507885" cy="1806384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6801022" y="2218788"/>
              <a:ext cx="791651" cy="1055348"/>
              <a:chOff x="561238" y="1412240"/>
              <a:chExt cx="1143203" cy="1524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7" name="Овал 36"/>
              <p:cNvSpPr/>
              <p:nvPr/>
            </p:nvSpPr>
            <p:spPr>
              <a:xfrm>
                <a:off x="904240" y="1412240"/>
                <a:ext cx="457200" cy="4572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Равнобедренный треугольник 37"/>
              <p:cNvSpPr/>
              <p:nvPr/>
            </p:nvSpPr>
            <p:spPr>
              <a:xfrm rot="10800000">
                <a:off x="561238" y="1950720"/>
                <a:ext cx="1143203" cy="985520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5" name="Группа 24"/>
            <p:cNvGrpSpPr/>
            <p:nvPr/>
          </p:nvGrpSpPr>
          <p:grpSpPr>
            <a:xfrm>
              <a:off x="7474239" y="2123347"/>
              <a:ext cx="791651" cy="1055348"/>
              <a:chOff x="561238" y="1412240"/>
              <a:chExt cx="1143203" cy="1524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5" name="Овал 34"/>
              <p:cNvSpPr/>
              <p:nvPr/>
            </p:nvSpPr>
            <p:spPr>
              <a:xfrm>
                <a:off x="904240" y="1412240"/>
                <a:ext cx="457200" cy="4572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 rot="10800000">
                <a:off x="561238" y="1950720"/>
                <a:ext cx="1143203" cy="985520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7072551" y="2387444"/>
              <a:ext cx="791651" cy="1055348"/>
              <a:chOff x="561238" y="1412240"/>
              <a:chExt cx="1143203" cy="1524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3" name="Овал 32"/>
              <p:cNvSpPr/>
              <p:nvPr/>
            </p:nvSpPr>
            <p:spPr>
              <a:xfrm>
                <a:off x="904240" y="1412240"/>
                <a:ext cx="457200" cy="4572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Равнобедренный треугольник 33"/>
              <p:cNvSpPr/>
              <p:nvPr/>
            </p:nvSpPr>
            <p:spPr>
              <a:xfrm rot="10800000">
                <a:off x="561238" y="1950720"/>
                <a:ext cx="1143203" cy="985520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8005" y="2874383"/>
              <a:ext cx="791651" cy="1055348"/>
              <a:chOff x="561238" y="1412240"/>
              <a:chExt cx="1143203" cy="1524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1" name="Овал 30"/>
              <p:cNvSpPr/>
              <p:nvPr/>
            </p:nvSpPr>
            <p:spPr>
              <a:xfrm>
                <a:off x="904240" y="1412240"/>
                <a:ext cx="457200" cy="4572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Равнобедренный треугольник 31"/>
              <p:cNvSpPr/>
              <p:nvPr/>
            </p:nvSpPr>
            <p:spPr>
              <a:xfrm rot="10800000">
                <a:off x="561238" y="1950720"/>
                <a:ext cx="1143203" cy="985520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8" name="Группа 27"/>
            <p:cNvGrpSpPr/>
            <p:nvPr/>
          </p:nvGrpSpPr>
          <p:grpSpPr>
            <a:xfrm>
              <a:off x="7393554" y="2677916"/>
              <a:ext cx="791651" cy="1055348"/>
              <a:chOff x="561238" y="1412240"/>
              <a:chExt cx="1143203" cy="15240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9" name="Овал 28"/>
              <p:cNvSpPr/>
              <p:nvPr/>
            </p:nvSpPr>
            <p:spPr>
              <a:xfrm>
                <a:off x="904240" y="1412240"/>
                <a:ext cx="457200" cy="4572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Равнобедренный треугольник 29"/>
              <p:cNvSpPr/>
              <p:nvPr/>
            </p:nvSpPr>
            <p:spPr>
              <a:xfrm rot="10800000">
                <a:off x="561238" y="1950720"/>
                <a:ext cx="1143203" cy="985520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40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 flipH="1">
            <a:off x="2771814" y="1155539"/>
            <a:ext cx="2310651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приоритета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2771803" y="2268750"/>
            <a:ext cx="2310652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2731580" y="3330734"/>
            <a:ext cx="2348335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реализации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2731587" y="4379479"/>
            <a:ext cx="2350881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731587" y="5428350"/>
            <a:ext cx="2350881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алгоритм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008641" y="1412776"/>
            <a:ext cx="2627256" cy="1940416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(согласие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на участие в ППМИ, закрепление куратора ППМИ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3655292" y="1412776"/>
            <a:ext cx="1969251" cy="1940416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инициативной группы жителей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5643939" y="1304952"/>
            <a:ext cx="3301769" cy="2268064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(совместная работа администрации и инициативной группы (обсуждение участия в ППМИ, условий и обязательных требований, определение даты собрания жителей)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063385" y="3929256"/>
            <a:ext cx="2771272" cy="211606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+ Жители 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собрание (принятие решения: участия в ППМИ, выбор проекта, софинансирование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стороны жителей, спонсоров, НКО)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3924370" y="3929256"/>
            <a:ext cx="2591846" cy="2116068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подготовка конкурсной документации (описание проекта, смета, протокол собрания)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516216" y="3935868"/>
            <a:ext cx="2304257" cy="2116068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Тверской области – областной конкурс проектов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3300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 </a:t>
            </a:r>
            <a:endParaRPr lang="ru-RU" sz="3300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1152656" y="3933056"/>
            <a:ext cx="3585731" cy="1677254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отбор подрядной организации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5055756" y="3930963"/>
            <a:ext cx="3707376" cy="1741990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Жители 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приемка работ (администрация и инициативная группа) +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проекта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152656" y="1556792"/>
            <a:ext cx="3599830" cy="1989594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Жители 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проекта (контроль со стороны администрации и инициативной группы)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5055756" y="1484548"/>
            <a:ext cx="3585731" cy="2079107"/>
          </a:xfrm>
          <a:prstGeom prst="homePlat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сбор средств с населения, спонсоров и НКО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 управления ППМИ в городском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endParaRPr lang="ru-RU" sz="33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669" y="1233010"/>
            <a:ext cx="1773458" cy="8640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города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80" y="1233011"/>
            <a:ext cx="713688" cy="101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26473" y="1233010"/>
            <a:ext cx="451302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Принимает решение об участии и финансировании</a:t>
            </a:r>
          </a:p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Назначает куратора и менеджера</a:t>
            </a:r>
          </a:p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Контролирует ход реализации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23669" y="2416351"/>
            <a:ext cx="1773458" cy="9048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 (зам главы)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84" y="2408251"/>
            <a:ext cx="713688" cy="101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326473" y="2416351"/>
            <a:ext cx="4513028" cy="124306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работу с населением</a:t>
            </a: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реализацию проектов,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финансирование</a:t>
            </a: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сроки выполнения мероприятий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23669" y="3761062"/>
            <a:ext cx="1773458" cy="856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проекта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отдела)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20" y="3761062"/>
            <a:ext cx="713688" cy="101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39439" y="3761062"/>
            <a:ext cx="4500062" cy="100033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 обеспечение собраний (место, время, информирование)</a:t>
            </a: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документации</a:t>
            </a: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проведения работ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23669" y="5067844"/>
            <a:ext cx="1773458" cy="9176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инициативной группы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80" y="5039049"/>
            <a:ext cx="713688" cy="97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326473" y="4977426"/>
            <a:ext cx="4513028" cy="100811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сообществом</a:t>
            </a: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проведения собрания</a:t>
            </a: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сбора средств населения</a:t>
            </a:r>
          </a:p>
          <a:p>
            <a:pPr marL="285750" indent="-285750" algn="l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и приемка работы</a:t>
            </a:r>
          </a:p>
        </p:txBody>
      </p:sp>
    </p:spTree>
    <p:extLst>
      <p:ext uri="{BB962C8B-B14F-4D97-AF65-F5344CB8AC3E}">
        <p14:creationId xmlns:p14="http://schemas.microsoft.com/office/powerpoint/2010/main" val="1715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 rot="16200000">
            <a:off x="3643517" y="3929745"/>
            <a:ext cx="2666896" cy="63023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работы ноябрь-декабрь 2019 г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6390" y="1144628"/>
            <a:ext cx="6544082" cy="7968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подтверждение участия городского округа в ППМИ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58039" y="2097512"/>
            <a:ext cx="3701993" cy="118747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 декабря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адрес Министерства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52656" y="3351834"/>
            <a:ext cx="3701993" cy="127965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Закрепляется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и Менеджер ППМИ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округе (ФИО, должность и контактные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данные)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52656" y="4698337"/>
            <a:ext cx="3701993" cy="175994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единой форме (Приложение – к Приказу МФ ТО от 19.02.2016 № 3-нп)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2113344"/>
            <a:ext cx="3528392" cy="431104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201161"/>
            <a:ext cx="1081283" cy="7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4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 2019 г (продолжение)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1204032"/>
            <a:ext cx="5974472" cy="10895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 жителей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52656" y="2502561"/>
            <a:ext cx="7521607" cy="38433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кампания в местных СМИ,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804" y="2975517"/>
            <a:ext cx="7531459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Оповещение ТСЖ / ТОС / «старших» по домам и т.д.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2655" y="4161752"/>
            <a:ext cx="7521607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 проекта + Инициативная группа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42804" y="3432713"/>
            <a:ext cx="7531459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НКО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52655" y="4650545"/>
            <a:ext cx="7521608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 проводить работу с жителями по участию в ППМИ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58492" y="5114403"/>
            <a:ext cx="7515770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механизм работы ППМИ – условия участия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58492" y="5571603"/>
            <a:ext cx="7515770" cy="4572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идеи по возможным проектам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9292" y="6028803"/>
            <a:ext cx="7534671" cy="29736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администрацией города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56" y="1230725"/>
            <a:ext cx="1453767" cy="10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 (продолжение)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1051" y="6485124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4898" y="1269680"/>
            <a:ext cx="6766560" cy="10895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работа ОМСУ и инициативной группы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2486197"/>
            <a:ext cx="7551826" cy="68329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Детальное обсуждение условий, документации и иных важных особенностей участия в ППМИ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5372055"/>
            <a:ext cx="7551826" cy="130352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проведению собрания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Дата, место, техническое обеспечение (проектор / доска для записей / видео камера)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оповещения и сбора жителей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3318079"/>
            <a:ext cx="7551826" cy="187560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потенциально интересных жителям проектов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оценочная стоимость 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реализации в рамках ППМИ (полномочия / типология программы / право собственности / стоимость)</a:t>
            </a:r>
          </a:p>
          <a:p>
            <a:pPr marL="285750" indent="-285750" algn="l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озможные источники финансирования: (а) бюджет (б) местные жители (в) спонсоры (г) некоммерческие организации (д) иные источники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36" y="1346479"/>
            <a:ext cx="1425638" cy="9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2.depositphotos.com/4441075/6640/i/950/depositphotos_66404765-stock-photo-red-exclamation-sig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9" y="5521914"/>
            <a:ext cx="1063379" cy="10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по проектам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2280" y="6492876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2656" y="1195715"/>
            <a:ext cx="7792810" cy="5433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36506" y="2224984"/>
            <a:ext cx="6608960" cy="43578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места сбора бытовых отходов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мусора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36506" y="3573501"/>
            <a:ext cx="6608960" cy="4253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дороги местного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36506" y="1771274"/>
            <a:ext cx="6608960" cy="45371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дворовые территории многоквартирных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домов, парковки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36506" y="2660768"/>
            <a:ext cx="6608960" cy="47861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места массового отдыха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(парки / скверы)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36506" y="3139384"/>
            <a:ext cx="6608960" cy="43927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открытые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водостоки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36506" y="3991668"/>
            <a:ext cx="6608960" cy="41982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(водоснабжение, освещение)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8452" y="5320531"/>
            <a:ext cx="7792810" cy="14023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</a:t>
            </a:r>
          </a:p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общей долевой собственности собственников помещений в многоквартирном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общественной инфраструктуры, на развитие которого направлен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18452" y="4452575"/>
            <a:ext cx="7792810" cy="8573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должен быть направлен на решение вопросов местного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для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округов, предусмотренных Федеральным законом от 06.10.2003 г № 131-ФЗ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 2019 г (продолжение)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3280" y="1293156"/>
            <a:ext cx="6766560" cy="915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жителей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2369861"/>
            <a:ext cx="7578358" cy="46339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проведения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ноябрь - декабрь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2994635"/>
            <a:ext cx="7578358" cy="86352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удобные для большинства жителей: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(совместно с Администрацией)</a:t>
            </a:r>
          </a:p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87710" y="3930881"/>
            <a:ext cx="7578358" cy="242071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предварительную работу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жителями по возможным проектам и проведению собрания: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Поквартирный обход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обсуждения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сайты (форумы) двора 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Телефонный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обзвон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Т.д.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65658"/>
            <a:ext cx="1569412" cy="7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Ноябрь–декабрь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 (продолжение)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4083" y="6421045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7928" y="1304952"/>
            <a:ext cx="6766560" cy="406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жителей (2)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2074485"/>
            <a:ext cx="7604272" cy="222324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–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дополнительных баллов на конкурсном отборе</a:t>
            </a:r>
          </a:p>
          <a:p>
            <a:pPr marL="342900" indent="-342900" algn="l">
              <a:buAutoNum type="arabicParenR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приглашение на собрания СМИ / освещение итогов собрания в СМИ</a:t>
            </a:r>
          </a:p>
          <a:p>
            <a:pPr marL="342900" indent="-342900" algn="l">
              <a:buAutoNum type="arabicParenR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в сети Интернет (в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сайт местной администрации) об участии города в ППМИ и итогах проведения собраний </a:t>
            </a:r>
          </a:p>
          <a:p>
            <a:pPr marL="342900" indent="-342900" algn="l">
              <a:buAutoNum type="arabicParenR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собственной полиграфической продукции, посвященной реализации ППМИ в городском округе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4365105"/>
            <a:ext cx="7604272" cy="136815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число участников собрания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тем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балл заявки в конкурсном отборе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50 человек = (80 баллов * 0,15 вес.коэфф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=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баллов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критерию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50-100 человек =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(90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* 0,15 вес.коэфф.)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13,5 баллов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100 человек =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* 0,15 вес.коэфф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5863033"/>
            <a:ext cx="7604272" cy="79335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запись собрания – условие допуска заявки к конкурсу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видео записи собрания – невозможно отследить количество жителей проголосовавших за участие в конкурсе проектов ППМИ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04952"/>
            <a:ext cx="1569412" cy="7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Ноябрь–декабрь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 (продолжение)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268761"/>
            <a:ext cx="6766560" cy="5760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жителей (3)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52656" y="2277602"/>
            <a:ext cx="7737632" cy="32452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 / решения на собрании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ППМИ – описание программы + условия участия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возможных проектов для реализации 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проекта для реализации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суммы вклада местных жителей и расчет доли от стоимости проекта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механизма сбора средств жителей 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волонтерского (неденежного вклада) жителей </a:t>
            </a:r>
          </a:p>
          <a:p>
            <a:pPr marL="342900" indent="-342900"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возможностей привлечения спонсоров и некоммерческих организаций в реализацию проекта (денежный и не денежный)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52656" y="5755916"/>
            <a:ext cx="7737632" cy="61856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куратора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(менеджера) ППМИ от администрации городского округа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0" y="1357097"/>
            <a:ext cx="1569412" cy="7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81179" y="116639"/>
            <a:ext cx="828677" cy="1028701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1547664" y="274658"/>
            <a:ext cx="7139136" cy="634081"/>
          </a:xfrm>
          <a:noFill/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Эффекты внедрения практики ППМИ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55792" y="1552943"/>
            <a:ext cx="6090039" cy="1155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1"/>
              </a:spcAft>
            </a:pPr>
            <a:r>
              <a:rPr lang="ru-RU" sz="1801" b="1" dirty="0">
                <a:latin typeface="Georgia"/>
                <a:ea typeface="Calibri"/>
                <a:cs typeface="Times New Roman"/>
              </a:rPr>
              <a:t>рост удовлетворенности населения </a:t>
            </a:r>
            <a:r>
              <a:rPr lang="ru-RU" sz="1801" dirty="0">
                <a:latin typeface="Georgia"/>
                <a:ea typeface="Calibri"/>
                <a:cs typeface="Times New Roman"/>
              </a:rPr>
              <a:t>качеством жизни, деятельностью местного самоуправления, практикой расходования бюджетных средств</a:t>
            </a:r>
            <a:endParaRPr lang="ru-RU" sz="1801" dirty="0"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46763" y="4280698"/>
            <a:ext cx="6090041" cy="6442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1"/>
              </a:spcAft>
            </a:pPr>
            <a:r>
              <a:rPr lang="ru-RU" sz="1801" b="1" dirty="0">
                <a:latin typeface="Georgia"/>
                <a:ea typeface="Calibri"/>
                <a:cs typeface="Times New Roman"/>
              </a:rPr>
              <a:t>привлечение</a:t>
            </a:r>
            <a:r>
              <a:rPr lang="ru-RU" sz="1801" dirty="0">
                <a:latin typeface="Georgia"/>
                <a:ea typeface="Calibri"/>
                <a:cs typeface="Times New Roman"/>
              </a:rPr>
              <a:t> дополнительных средств в бюджет</a:t>
            </a:r>
            <a:endParaRPr lang="ru-RU" sz="1801" dirty="0"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55783" y="2996030"/>
            <a:ext cx="6090041" cy="8182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1"/>
              </a:spcAft>
            </a:pPr>
            <a:r>
              <a:rPr lang="ru-RU" sz="1801" b="1" dirty="0">
                <a:latin typeface="Georgia"/>
                <a:ea typeface="Calibri"/>
                <a:cs typeface="Times New Roman"/>
              </a:rPr>
              <a:t>рост взаимного доверия </a:t>
            </a:r>
            <a:r>
              <a:rPr lang="ru-RU" sz="1801" dirty="0">
                <a:latin typeface="Georgia"/>
                <a:ea typeface="Calibri"/>
                <a:cs typeface="Times New Roman"/>
              </a:rPr>
              <a:t>населения, власти и бизнеса, повышение социальной активности населения</a:t>
            </a:r>
            <a:endParaRPr lang="ru-RU" sz="1801" dirty="0"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92" y="5280908"/>
            <a:ext cx="6090039" cy="1106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1"/>
              </a:spcAft>
            </a:pPr>
            <a:r>
              <a:rPr lang="ru-RU" sz="1801" b="1" dirty="0">
                <a:latin typeface="Georgia"/>
                <a:ea typeface="Calibri"/>
                <a:cs typeface="Times New Roman"/>
              </a:rPr>
              <a:t>рост управленческой культуры </a:t>
            </a:r>
            <a:r>
              <a:rPr lang="ru-RU" sz="1801" dirty="0">
                <a:latin typeface="Georgia"/>
                <a:ea typeface="Calibri"/>
                <a:cs typeface="Times New Roman"/>
              </a:rPr>
              <a:t>органов местного самоуправления, </a:t>
            </a:r>
            <a:r>
              <a:rPr lang="ru-RU" sz="1801" b="1" dirty="0">
                <a:latin typeface="Georgia"/>
                <a:ea typeface="Calibri"/>
                <a:cs typeface="Times New Roman"/>
              </a:rPr>
              <a:t>повышение бюджетной грамотности </a:t>
            </a:r>
            <a:r>
              <a:rPr lang="ru-RU" sz="1801" dirty="0">
                <a:latin typeface="Georgia"/>
                <a:ea typeface="Calibri"/>
                <a:cs typeface="Times New Roman"/>
              </a:rPr>
              <a:t>вовлеченного населения</a:t>
            </a:r>
            <a:endParaRPr lang="ru-RU" sz="1801" dirty="0">
              <a:ea typeface="Calibri"/>
              <a:cs typeface="Times New Roman"/>
            </a:endParaRPr>
          </a:p>
        </p:txBody>
      </p:sp>
      <p:pic>
        <p:nvPicPr>
          <p:cNvPr id="36" name="Рисунок 35" descr="http://intheknow.saoshyant.org/wp-content/uploads/2015/05/compassion-clip-aar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16" y="2817163"/>
            <a:ext cx="1568453" cy="117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http://remthailand.com/wp-content/uploads/2014/04/invest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0" y="3995979"/>
            <a:ext cx="1495425" cy="929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http://900igr.net/up/datai/165594/0067-016-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13" y="5272219"/>
            <a:ext cx="1417957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http://vektor-idei-plus.ru/wp-content/uploads/2016/11/Depositphotos_52712927_l-20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88" y="1530251"/>
            <a:ext cx="1208405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объединение 8"/>
          <p:cNvSpPr/>
          <p:nvPr/>
        </p:nvSpPr>
        <p:spPr>
          <a:xfrm>
            <a:off x="2555776" y="1052736"/>
            <a:ext cx="4752528" cy="5544616"/>
          </a:xfrm>
          <a:prstGeom prst="flowChartMerg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2019 г – январь 2020 г (подведение итогов)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268760"/>
            <a:ext cx="6912768" cy="50405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проведения собрания – оформляется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8802" y="2007245"/>
            <a:ext cx="6907614" cy="55765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форме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 Приказу МФ ТО от 19.02.2016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3-нп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2762149"/>
            <a:ext cx="6480720" cy="181897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Подписывается</a:t>
            </a:r>
          </a:p>
          <a:p>
            <a:pPr algn="l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собрания (руководитель инициативной группы)</a:t>
            </a:r>
          </a:p>
          <a:p>
            <a:pPr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Секретарь собрания</a:t>
            </a:r>
          </a:p>
          <a:p>
            <a:pPr algn="l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администрации города</a:t>
            </a:r>
          </a:p>
          <a:p>
            <a:pPr algn="l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НКО (в случае участия в собрании)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35696" y="4867995"/>
            <a:ext cx="6480720" cy="136931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протоколу собрания прикладываются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Листы регистрации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собрания</a:t>
            </a:r>
          </a:p>
          <a:p>
            <a:pPr marL="285750" indent="-285750" algn="l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собрания</a:t>
            </a:r>
          </a:p>
        </p:txBody>
      </p:sp>
    </p:spTree>
    <p:extLst>
      <p:ext uri="{BB962C8B-B14F-4D97-AF65-F5344CB8AC3E}">
        <p14:creationId xmlns:p14="http://schemas.microsoft.com/office/powerpoint/2010/main" val="3228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9735"/>
            <a:ext cx="1425638" cy="9359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396825"/>
            <a:ext cx="7811832" cy="56207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март 2020 г</a:t>
            </a:r>
            <a:br>
              <a:rPr lang="ru-RU" sz="26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6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конкурсной документации</a:t>
            </a:r>
            <a:br>
              <a:rPr lang="ru-RU" sz="26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67077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1226101"/>
            <a:ext cx="4967456" cy="5760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документации утвержден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 ТО от 19.02.2016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3-нп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1965457"/>
            <a:ext cx="7342624" cy="58490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участие в конкурсном отборе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(форма утверждена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МФ ТО от 19.02.2016 №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3-нп)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34283" y="2674654"/>
            <a:ext cx="7342624" cy="77248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подтверждение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ППМИ (форма утверждена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МФ ТО от 19.02.2016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3-нп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копия направленного в Министерство финансов письма)</a:t>
            </a:r>
            <a:endPara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9044" y="3571435"/>
            <a:ext cx="7342624" cy="58428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собрания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(форма утверждена Приказом), с приложение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собрания 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 регистрации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9044" y="4280013"/>
            <a:ext cx="7342624" cy="224533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подтверждающие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за счет средств местного бюджета </a:t>
            </a:r>
          </a:p>
          <a:p>
            <a:pPr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Гарантийное письмо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подписанное Главой (администрации) городского округа</a:t>
            </a:r>
          </a:p>
          <a:p>
            <a:pPr algn="l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подтверждающие оплату расходов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проверку технической, проектной и сметной документации по проекту в году, предшествующем году реализации проекта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соответствующие расходы указаны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заявке</a:t>
            </a:r>
          </a:p>
        </p:txBody>
      </p:sp>
    </p:spTree>
    <p:extLst>
      <p:ext uri="{BB962C8B-B14F-4D97-AF65-F5344CB8AC3E}">
        <p14:creationId xmlns:p14="http://schemas.microsoft.com/office/powerpoint/2010/main" val="21513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167045"/>
            <a:ext cx="7811832" cy="669667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конкурсной документации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8264" y="6457638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429" y="1469027"/>
            <a:ext cx="7268285" cy="455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Апрель 2020 г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5227987"/>
            <a:ext cx="7416824" cy="121714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Тверской области – распределение субсидий между муниципальными образованиями на проекты-победители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73112" y="1563373"/>
            <a:ext cx="6987158" cy="75210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документов на конкурс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15 марта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2787313"/>
            <a:ext cx="7416824" cy="56875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15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</a:t>
            </a:r>
            <a:endParaRPr lang="ru-RU" sz="2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4516378"/>
            <a:ext cx="7416824" cy="57805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конкурса подводит Конкурсная комиссия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59632" y="3580814"/>
            <a:ext cx="7416824" cy="77130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проектов – все проекты рейтингуются по единой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критериев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87" y="1473936"/>
            <a:ext cx="13430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656" y="274639"/>
            <a:ext cx="7811832" cy="562073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Март-Апрель 2020 г</a:t>
            </a:r>
            <a:endParaRPr lang="ru-RU" sz="33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0624" y="4437112"/>
            <a:ext cx="6323826" cy="6780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средств населения / спонсоров / иных участников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5857" y="5366553"/>
            <a:ext cx="5978592" cy="116983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работ и совместная приемка объекта органами местного самоуправления и инициативной группой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9631" y="1304952"/>
            <a:ext cx="7344817" cy="73295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софинансирования в местный бюджет (изменение в решение о бюджете)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59056" y="2205687"/>
            <a:ext cx="7045393" cy="10903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конкурсных процедур – отбор подрядной организации (в рамках Федерального закона от 5.04.2013 № 44-фз)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63856" y="3423517"/>
            <a:ext cx="6740593" cy="67802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реализации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27696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475656" y="225549"/>
            <a:ext cx="7443043" cy="6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500" b="1" dirty="0" smtClean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при реализации проекта !!!</a:t>
            </a:r>
            <a:r>
              <a:rPr lang="ru-RU" sz="3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b="1" dirty="0">
              <a:solidFill>
                <a:srgbClr val="CCAF0A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Прямоугольник 13"/>
          <p:cNvSpPr>
            <a:spLocks noChangeArrowheads="1"/>
          </p:cNvSpPr>
          <p:nvPr/>
        </p:nvSpPr>
        <p:spPr bwMode="auto">
          <a:xfrm>
            <a:off x="962683" y="4638012"/>
            <a:ext cx="7147992" cy="141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7141" name="Прямоугольник 12"/>
          <p:cNvSpPr>
            <a:spLocks noChangeArrowheads="1"/>
          </p:cNvSpPr>
          <p:nvPr/>
        </p:nvSpPr>
        <p:spPr bwMode="auto">
          <a:xfrm>
            <a:off x="1293711" y="1349738"/>
            <a:ext cx="6863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407918" y="1349739"/>
            <a:ext cx="8100057" cy="460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r>
              <a:rPr lang="ru-RU" sz="2399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sz="2399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858918"/>
            <a:ext cx="637963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pPr indent="449185" defTabSz="9142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49185" defTabSz="9142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93003" y="129520"/>
            <a:ext cx="828677" cy="1028701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00859457"/>
              </p:ext>
            </p:extLst>
          </p:nvPr>
        </p:nvGraphicFramePr>
        <p:xfrm>
          <a:off x="1021680" y="1158221"/>
          <a:ext cx="7726784" cy="5367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475656" y="225549"/>
            <a:ext cx="7443043" cy="6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500" b="1" dirty="0" smtClean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при завершении проекта !!!</a:t>
            </a:r>
            <a:r>
              <a:rPr lang="ru-RU" sz="3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b="1" dirty="0">
              <a:solidFill>
                <a:srgbClr val="CCAF0A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Прямоугольник 13"/>
          <p:cNvSpPr>
            <a:spLocks noChangeArrowheads="1"/>
          </p:cNvSpPr>
          <p:nvPr/>
        </p:nvSpPr>
        <p:spPr bwMode="auto">
          <a:xfrm>
            <a:off x="962683" y="4638012"/>
            <a:ext cx="7147992" cy="141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399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7141" name="Прямоугольник 12"/>
          <p:cNvSpPr>
            <a:spLocks noChangeArrowheads="1"/>
          </p:cNvSpPr>
          <p:nvPr/>
        </p:nvSpPr>
        <p:spPr bwMode="auto">
          <a:xfrm>
            <a:off x="1293711" y="1349738"/>
            <a:ext cx="6863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42" name="Rectangle 38"/>
          <p:cNvSpPr>
            <a:spLocks noChangeArrowheads="1"/>
          </p:cNvSpPr>
          <p:nvPr/>
        </p:nvSpPr>
        <p:spPr bwMode="auto">
          <a:xfrm>
            <a:off x="407918" y="1349739"/>
            <a:ext cx="8100057" cy="460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r>
              <a:rPr lang="ru-RU" sz="2399" b="1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sz="2399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buFontTx/>
              <a:buChar char="-"/>
              <a:defRPr/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  <a:p>
            <a:pPr defTabSz="685800" fontAlgn="base">
              <a:spcBef>
                <a:spcPct val="10000"/>
              </a:spcBef>
              <a:spcAft>
                <a:spcPct val="10000"/>
              </a:spcAft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858918"/>
            <a:ext cx="637963" cy="4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4" tIns="45712" rIns="91424" bIns="45712" numCol="1" anchor="ctr" anchorCtr="0" compatLnSpc="1">
            <a:prstTxWarp prst="textNoShape">
              <a:avLst/>
            </a:prstTxWarp>
            <a:spAutoFit/>
          </a:bodyPr>
          <a:lstStyle/>
          <a:p>
            <a:pPr indent="449185" defTabSz="91424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indent="449185" defTabSz="9142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945037" y="3062975"/>
            <a:ext cx="2173491" cy="988870"/>
          </a:xfrm>
          <a:prstGeom prst="flowChartAlternateProcess">
            <a:avLst/>
          </a:prstGeom>
          <a:solidFill>
            <a:srgbClr val="C3D8D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Приемка объекта по завершению работ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265052" y="2989222"/>
            <a:ext cx="3290323" cy="115985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ыезд Глав администраций городских/муниципальных округов, кураторов ППМИ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93003" y="129520"/>
            <a:ext cx="828677" cy="1028701"/>
          </a:xfrm>
          <a:prstGeom prst="rect">
            <a:avLst/>
          </a:prstGeom>
          <a:noFill/>
        </p:spPr>
      </p:pic>
      <p:sp>
        <p:nvSpPr>
          <p:cNvPr id="32" name="Блок-схема: альтернативный процесс 31"/>
          <p:cNvSpPr/>
          <p:nvPr/>
        </p:nvSpPr>
        <p:spPr>
          <a:xfrm>
            <a:off x="3252835" y="4381805"/>
            <a:ext cx="5665864" cy="192779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привязка к объекту (место, где сделано фото ДО и после, фотография с одного ракурса);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МАФы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случае проектов по детским и спортивным площадкам;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колодцы (люки), в случае проекта по водопроводу и т.д.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945037" y="4767107"/>
            <a:ext cx="2188137" cy="1009766"/>
          </a:xfrm>
          <a:prstGeom prst="flowChartAlternateProcess">
            <a:avLst/>
          </a:prstGeom>
          <a:solidFill>
            <a:srgbClr val="C3D8D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фотографий готовых объектов </a:t>
            </a: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1052301" y="1183098"/>
            <a:ext cx="7881043" cy="1549917"/>
          </a:xfrm>
          <a:prstGeom prst="flowChartAlternate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ПОЭТАПНЫЙ КОНТРОЛЬ СО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администраций городских/муниципальных округов, в обязательном порядке привлекать назначенных кураторов по ППМИ;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инициативных групп.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ЧИСЛЕ, В ЧАСТИ:</a:t>
            </a:r>
          </a:p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980744" y="2995354"/>
            <a:ext cx="1952600" cy="115372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Мнение инициативной группы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Двойная стрелка влево/вправо 1"/>
          <p:cNvSpPr/>
          <p:nvPr/>
        </p:nvSpPr>
        <p:spPr>
          <a:xfrm>
            <a:off x="6516193" y="3444268"/>
            <a:ext cx="488378" cy="249766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2108" y="641478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457200" y="2563565"/>
            <a:ext cx="8229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Источники информации по ППМИ в 2020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году </a:t>
            </a:r>
          </a:p>
        </p:txBody>
      </p:sp>
    </p:spTree>
    <p:extLst>
      <p:ext uri="{BB962C8B-B14F-4D97-AF65-F5344CB8AC3E}">
        <p14:creationId xmlns:p14="http://schemas.microsoft.com/office/powerpoint/2010/main" val="20810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1"/>
          </a:xfrm>
          <a:noFill/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Источники информации о ППМИ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133350" y="905125"/>
            <a:ext cx="84486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Сайт ППМИ в Тверской области: </a:t>
            </a:r>
          </a:p>
          <a:p>
            <a:pPr algn="ctr"/>
            <a:r>
              <a:rPr lang="en-US" sz="2200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ppmi.tverfin.ru</a:t>
            </a:r>
            <a:endParaRPr lang="ru-RU" sz="2200" u="sng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78758"/>
            <a:ext cx="7330822" cy="4581764"/>
          </a:xfrm>
          <a:prstGeom prst="rect">
            <a:avLst/>
          </a:prstGeom>
        </p:spPr>
      </p:pic>
      <p:sp>
        <p:nvSpPr>
          <p:cNvPr id="11" name="Левая фигурная скобка 10"/>
          <p:cNvSpPr/>
          <p:nvPr/>
        </p:nvSpPr>
        <p:spPr>
          <a:xfrm>
            <a:off x="4860033" y="2780927"/>
            <a:ext cx="504056" cy="3575423"/>
          </a:xfrm>
          <a:prstGeom prst="leftBrace">
            <a:avLst/>
          </a:prstGeom>
          <a:ln w="41275"/>
          <a:effectLst>
            <a:outerShdw dist="1143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Выноска-облако 23"/>
          <p:cNvSpPr/>
          <p:nvPr/>
        </p:nvSpPr>
        <p:spPr>
          <a:xfrm>
            <a:off x="1631841" y="3024594"/>
            <a:ext cx="2437929" cy="1628541"/>
          </a:xfrm>
          <a:prstGeom prst="cloudCallout">
            <a:avLst>
              <a:gd name="adj1" fmla="val 75721"/>
              <a:gd name="adj2" fmla="val 4234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новостей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ППМИ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1"/>
          </a:xfrm>
          <a:noFill/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Источники информации о </a:t>
            </a:r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ППМИ (продолжение)</a:t>
            </a:r>
            <a:endParaRPr lang="ru-RU" sz="3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978304" y="950903"/>
            <a:ext cx="7697189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Министерства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финансов Тверской области: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минфин.тверскаяобласть.рф</a:t>
            </a:r>
            <a:endParaRPr lang="ru-RU" sz="2200" u="sng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Главная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- Деятельность Министерства - 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Межбюджетные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отношения – Взаимодействия с муниципальными образованиями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58" r="4098" b="37009"/>
          <a:stretch/>
        </p:blipFill>
        <p:spPr>
          <a:xfrm>
            <a:off x="949762" y="2676736"/>
            <a:ext cx="7842169" cy="30692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Выноска-облако 30"/>
          <p:cNvSpPr/>
          <p:nvPr/>
        </p:nvSpPr>
        <p:spPr>
          <a:xfrm>
            <a:off x="6199643" y="3337546"/>
            <a:ext cx="2592288" cy="1747637"/>
          </a:xfrm>
          <a:prstGeom prst="cloudCallout">
            <a:avLst>
              <a:gd name="adj1" fmla="val -96344"/>
              <a:gd name="adj2" fmla="val 3151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работы ППМИ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444067" y="5770702"/>
            <a:ext cx="8910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Информационно-правовые системы </a:t>
            </a:r>
          </a:p>
          <a:p>
            <a:pPr algn="ctr"/>
            <a:r>
              <a:rPr lang="ru-RU" sz="22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«Гарант» и «Консультант-Плюс»</a:t>
            </a:r>
          </a:p>
        </p:txBody>
      </p:sp>
    </p:spTree>
    <p:extLst>
      <p:ext uri="{BB962C8B-B14F-4D97-AF65-F5344CB8AC3E}">
        <p14:creationId xmlns:p14="http://schemas.microsoft.com/office/powerpoint/2010/main" val="41816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44" y="290953"/>
            <a:ext cx="828677" cy="1028701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1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1367533" y="2132864"/>
            <a:ext cx="7524949" cy="21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499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информация по реализации проектов в рамках ППМИ 2013-2019 </a:t>
            </a:r>
            <a:r>
              <a:rPr lang="ru-RU" sz="4499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4499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1"/>
          </a:xfrm>
          <a:noFill/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Источники </a:t>
            </a:r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информации </a:t>
            </a:r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</a:t>
            </a:r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ППМИ</a:t>
            </a:r>
            <a:r>
              <a:rPr lang="en-US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продолжение)</a:t>
            </a:r>
            <a:endParaRPr lang="ru-RU" sz="3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3665133" cy="5328592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4860032" y="873723"/>
            <a:ext cx="4283968" cy="3192015"/>
          </a:xfrm>
          <a:prstGeom prst="cloudCallout">
            <a:avLst>
              <a:gd name="adj1" fmla="val -62155"/>
              <a:gd name="adj2" fmla="val 4693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Социальная сеть: </a:t>
            </a:r>
            <a:r>
              <a:rPr lang="en-US" sz="25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www.facebook.com</a:t>
            </a:r>
            <a:endParaRPr lang="ru-RU" sz="25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Страница -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ППМИ</a:t>
            </a:r>
            <a:endParaRPr lang="ru-RU" sz="25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ФИНАНСОВ</a:t>
            </a:r>
            <a:b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ТВЕРСКОЙ ОБЛАСТИ</a:t>
            </a:r>
          </a:p>
        </p:txBody>
      </p:sp>
      <p:sp>
        <p:nvSpPr>
          <p:cNvPr id="8" name="Прямоугольник 12"/>
          <p:cNvSpPr>
            <a:spLocks noChangeArrowheads="1"/>
          </p:cNvSpPr>
          <p:nvPr/>
        </p:nvSpPr>
        <p:spPr bwMode="auto">
          <a:xfrm>
            <a:off x="563967" y="1843950"/>
            <a:ext cx="8229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b="1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Пример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пакета документов для участия в конкурсном отборе по ППМИ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457200" y="419105"/>
            <a:ext cx="8229600" cy="418057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Заявка на участие в конкурсном </a:t>
            </a:r>
            <a: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отборе</a:t>
            </a:r>
            <a:endParaRPr lang="ru-RU" sz="25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72" y="1258184"/>
            <a:ext cx="4658088" cy="5415596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6237451" y="1844824"/>
            <a:ext cx="2727037" cy="1962443"/>
          </a:xfrm>
          <a:prstGeom prst="cloudCallout">
            <a:avLst>
              <a:gd name="adj1" fmla="val -59930"/>
              <a:gd name="adj2" fmla="val 4608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по кураторам ППМИ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8057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Протокол собрания </a:t>
            </a:r>
            <a: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граждан</a:t>
            </a:r>
            <a:endParaRPr lang="ru-RU" sz="25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6300192" y="908419"/>
            <a:ext cx="2727037" cy="1962443"/>
          </a:xfrm>
          <a:prstGeom prst="cloudCallout">
            <a:avLst>
              <a:gd name="adj1" fmla="val -59930"/>
              <a:gd name="adj2" fmla="val 4608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по кураторам ППМИ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1078616" y="2861856"/>
          <a:ext cx="6120130" cy="3908552"/>
        </p:xfrm>
        <a:graphic>
          <a:graphicData uri="http://schemas.openxmlformats.org/drawingml/2006/table">
            <a:tbl>
              <a:tblPr firstRow="1" firstCol="1" bandRow="1"/>
              <a:tblGrid>
                <a:gridCol w="323850">
                  <a:extLst>
                    <a:ext uri="{9D8B030D-6E8A-4147-A177-3AD203B41FA5}">
                      <a16:colId xmlns:a16="http://schemas.microsoft.com/office/drawing/2014/main" val="2976267133"/>
                    </a:ext>
                  </a:extLst>
                </a:gridCol>
                <a:gridCol w="2988310">
                  <a:extLst>
                    <a:ext uri="{9D8B030D-6E8A-4147-A177-3AD203B41FA5}">
                      <a16:colId xmlns:a16="http://schemas.microsoft.com/office/drawing/2014/main" val="3980038699"/>
                    </a:ext>
                  </a:extLst>
                </a:gridCol>
                <a:gridCol w="2807970">
                  <a:extLst>
                    <a:ext uri="{9D8B030D-6E8A-4147-A177-3AD203B41FA5}">
                      <a16:colId xmlns:a16="http://schemas.microsoft.com/office/drawing/2014/main" val="17757664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п/п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пункта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Итоги собрания и принятые решения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514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жителей поселения Тверской области, присутствовавших на собрании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266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Наименования проектов, которые обсуждались на собрании граждан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207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проектов, выбранных населением для реализации в рамках программы поддержки местных инициатив в Тверской области (один или два)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808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Состав инициативной группы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406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Член инициативной группы, ответственный за информирование Министерства финансов Тверской области о подготовке и реализации проекта(ов) и его контактные данные (адрес, телефон)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1277715"/>
                  </a:ext>
                </a:extLst>
              </a:tr>
            </a:tbl>
          </a:graphicData>
        </a:graphic>
      </p:graphicFrame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3568" y="1337372"/>
            <a:ext cx="914591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Протокол собрания граждан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 собрания: _____________________________________________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район Тверской области: _________________________________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Поселение Тверской области: ____________________________________________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Населенный пункт: _____________________________________________________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Повестка дня собрания: _________________________________________________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собрания: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собрания и принятые решения: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765615" y="552508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</a:t>
            </a:r>
            <a: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Лист регистрации участников собрания</a:t>
            </a:r>
            <a:b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sz="25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6084168" y="2564904"/>
            <a:ext cx="2727037" cy="2448272"/>
          </a:xfrm>
          <a:prstGeom prst="cloudCallout">
            <a:avLst>
              <a:gd name="adj1" fmla="val -58254"/>
              <a:gd name="adj2" fmla="val -71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по кураторам ППМИ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73" y="1090664"/>
            <a:ext cx="4487045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Выписка, письма ЗС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9726" t="16226" r="30118" b="5979"/>
          <a:stretch/>
        </p:blipFill>
        <p:spPr>
          <a:xfrm>
            <a:off x="1169636" y="1404917"/>
            <a:ext cx="3550715" cy="4299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8937" t="5514" r="29724" b="10705"/>
          <a:stretch/>
        </p:blipFill>
        <p:spPr>
          <a:xfrm>
            <a:off x="4720351" y="920550"/>
            <a:ext cx="4029513" cy="5104050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697619" y="5008981"/>
            <a:ext cx="3672000" cy="1746649"/>
          </a:xfrm>
          <a:prstGeom prst="cloudCallout">
            <a:avLst>
              <a:gd name="adj1" fmla="val 24554"/>
              <a:gd name="adj2" fmla="val -8403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по кураторам ППМИ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Договор и акт РЦЦС.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30" y="1404952"/>
            <a:ext cx="8876545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Смета с РЦЦС.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8942" t="5195" r="30708" b="10080"/>
          <a:stretch/>
        </p:blipFill>
        <p:spPr>
          <a:xfrm>
            <a:off x="683449" y="1412776"/>
            <a:ext cx="3448050" cy="4524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8936" t="7402" r="30515" b="7242"/>
          <a:stretch/>
        </p:blipFill>
        <p:spPr>
          <a:xfrm rot="5400000">
            <a:off x="4712350" y="1047353"/>
            <a:ext cx="3681699" cy="48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/>
          <a:srcRect l="25925" t="23315" r="26939" b="26878"/>
          <a:stretch/>
        </p:blipFill>
        <p:spPr bwMode="auto">
          <a:xfrm>
            <a:off x="3923928" y="980728"/>
            <a:ext cx="4976476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Собственность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5207" t="17191" r="14206" b="20713"/>
          <a:stretch/>
        </p:blipFill>
        <p:spPr>
          <a:xfrm>
            <a:off x="104228" y="1139200"/>
            <a:ext cx="4323756" cy="3215086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571026" y="4722304"/>
            <a:ext cx="2727037" cy="1962443"/>
          </a:xfrm>
          <a:prstGeom prst="cloudCallout">
            <a:avLst>
              <a:gd name="adj1" fmla="val -4896"/>
              <a:gd name="adj2" fmla="val -9585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по кураторам ППМИ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Письма ЮЛ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8937" t="6142" r="29724" b="11336"/>
          <a:stretch/>
        </p:blipFill>
        <p:spPr>
          <a:xfrm>
            <a:off x="1115615" y="987457"/>
            <a:ext cx="6984777" cy="553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33534" y="90439"/>
            <a:ext cx="7838633" cy="9649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801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19349" y="108007"/>
            <a:ext cx="828677" cy="102870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76980" y="1672282"/>
            <a:ext cx="152845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1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104068"/>
              </p:ext>
            </p:extLst>
          </p:nvPr>
        </p:nvGraphicFramePr>
        <p:xfrm>
          <a:off x="1115616" y="1052736"/>
          <a:ext cx="763284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115617" y="4487109"/>
          <a:ext cx="7904820" cy="19914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64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6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6075">
                  <a:extLst>
                    <a:ext uri="{9D8B030D-6E8A-4147-A177-3AD203B41FA5}">
                      <a16:colId xmlns:a16="http://schemas.microsoft.com/office/drawing/2014/main" val="3789608721"/>
                    </a:ext>
                  </a:extLst>
                </a:gridCol>
                <a:gridCol w="650791">
                  <a:extLst>
                    <a:ext uri="{9D8B030D-6E8A-4147-A177-3AD203B41FA5}">
                      <a16:colId xmlns:a16="http://schemas.microsoft.com/office/drawing/2014/main" val="2086237306"/>
                    </a:ext>
                  </a:extLst>
                </a:gridCol>
              </a:tblGrid>
              <a:tr h="579123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68581" marR="68581" marT="34293" marB="34293"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>
                    <a:solidFill>
                      <a:srgbClr val="969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проектов (млн руб.), в т.ч: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243,4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областного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1" marR="6750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1" marR="6750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1" marR="6750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1" marR="6750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1" marR="6750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1" marR="6750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" marR="90000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местного бюджета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привлеченных средств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3" marB="34293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Прямоугольная выноска 13"/>
          <p:cNvSpPr/>
          <p:nvPr/>
        </p:nvSpPr>
        <p:spPr>
          <a:xfrm>
            <a:off x="1623511" y="913657"/>
            <a:ext cx="2396567" cy="978541"/>
          </a:xfrm>
          <a:prstGeom prst="wedgeRectCallout">
            <a:avLst>
              <a:gd name="adj1" fmla="val 37595"/>
              <a:gd name="adj2" fmla="val 66256"/>
            </a:avLst>
          </a:prstGeom>
          <a:solidFill>
            <a:schemeClr val="bg1">
              <a:lumMod val="95000"/>
            </a:schemeClr>
          </a:solidFill>
          <a:ln>
            <a:solidFill>
              <a:srgbClr val="5E9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проектов ППМИ в 5 раз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направлений ППМИ до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264190" y="913648"/>
            <a:ext cx="2484276" cy="483800"/>
          </a:xfrm>
          <a:prstGeom prst="wedgeRectCallout">
            <a:avLst>
              <a:gd name="adj1" fmla="val -48110"/>
              <a:gd name="adj2" fmla="val 1582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5829" tIns="47885" rIns="95829" bIns="47885" rtlCol="0" anchor="ctr"/>
          <a:lstStyle/>
          <a:p>
            <a:pPr algn="ctr" defTabSz="1219032" fontAlgn="base">
              <a:lnSpc>
                <a:spcPts val="1867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проектов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2731" y="6497517"/>
            <a:ext cx="2133600" cy="365125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51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Анкеты, опросы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6771" t="18110" r="27956" b="8493"/>
          <a:stretch/>
        </p:blipFill>
        <p:spPr>
          <a:xfrm>
            <a:off x="1026621" y="1317450"/>
            <a:ext cx="3725486" cy="4250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8939" t="17796" r="27358" b="11023"/>
          <a:stretch/>
        </p:blipFill>
        <p:spPr>
          <a:xfrm>
            <a:off x="4572000" y="1172903"/>
            <a:ext cx="4272915" cy="4852281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697619" y="5008981"/>
            <a:ext cx="3672000" cy="1746649"/>
          </a:xfrm>
          <a:prstGeom prst="cloudCallout">
            <a:avLst>
              <a:gd name="adj1" fmla="val 56385"/>
              <a:gd name="adj2" fmla="val -7857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Рассылка по кураторам ППМИ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Прилагаемые документы. СМИ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8945" t="38590" r="34639" b="17907"/>
          <a:stretch/>
        </p:blipFill>
        <p:spPr>
          <a:xfrm>
            <a:off x="1077010" y="1052736"/>
            <a:ext cx="3210981" cy="38290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4843" t="11808" r="25787" b="13859"/>
          <a:stretch/>
        </p:blipFill>
        <p:spPr>
          <a:xfrm>
            <a:off x="4377654" y="1124745"/>
            <a:ext cx="4318036" cy="5095282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4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8264" y="6468964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Типовые ошибки</a:t>
            </a: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grpSp>
        <p:nvGrpSpPr>
          <p:cNvPr id="39" name="Группа 38"/>
          <p:cNvGrpSpPr/>
          <p:nvPr/>
        </p:nvGrpSpPr>
        <p:grpSpPr>
          <a:xfrm>
            <a:off x="757298" y="5643316"/>
            <a:ext cx="7895677" cy="927731"/>
            <a:chOff x="492363" y="170"/>
            <a:chExt cx="8046731" cy="60421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0" name="Пятиугольник 39"/>
            <p:cNvSpPr/>
            <p:nvPr/>
          </p:nvSpPr>
          <p:spPr>
            <a:xfrm rot="10800000">
              <a:off x="492363" y="170"/>
              <a:ext cx="8046731" cy="604219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Пятиугольник 4"/>
            <p:cNvSpPr/>
            <p:nvPr/>
          </p:nvSpPr>
          <p:spPr>
            <a:xfrm>
              <a:off x="1028994" y="30437"/>
              <a:ext cx="7497659" cy="5349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109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Качество составления дефектной ведомости, проекта на объект (обязательно пригласить специалиста для оценки работ и материалов!!!)</a:t>
              </a:r>
              <a:endParaRPr lang="ru-RU" sz="2000" b="1" kern="1200"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57298" y="2109402"/>
            <a:ext cx="7974284" cy="604220"/>
            <a:chOff x="324018" y="169"/>
            <a:chExt cx="8215076" cy="6042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Пятиугольник 42"/>
            <p:cNvSpPr/>
            <p:nvPr/>
          </p:nvSpPr>
          <p:spPr>
            <a:xfrm rot="10800000">
              <a:off x="324018" y="169"/>
              <a:ext cx="8215075" cy="604219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Пятиугольник 4"/>
            <p:cNvSpPr/>
            <p:nvPr/>
          </p:nvSpPr>
          <p:spPr>
            <a:xfrm>
              <a:off x="643418" y="170"/>
              <a:ext cx="7895676" cy="6042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109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Несоответствие наименования проекта в смете, протоколе, заявке (название проекта по видам работ!!!)</a:t>
              </a:r>
              <a:endParaRPr lang="ru-RU" sz="2000" b="1" kern="12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823345" y="2821995"/>
            <a:ext cx="7895678" cy="604219"/>
            <a:chOff x="492363" y="170"/>
            <a:chExt cx="8046731" cy="604219"/>
          </a:xfrm>
        </p:grpSpPr>
        <p:sp>
          <p:nvSpPr>
            <p:cNvPr id="46" name="Пятиугольник 45"/>
            <p:cNvSpPr/>
            <p:nvPr/>
          </p:nvSpPr>
          <p:spPr>
            <a:xfrm rot="10800000">
              <a:off x="492363" y="170"/>
              <a:ext cx="8046731" cy="604219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Пятиугольник 4"/>
            <p:cNvSpPr/>
            <p:nvPr/>
          </p:nvSpPr>
          <p:spPr>
            <a:xfrm rot="21600000">
              <a:off x="643418" y="170"/>
              <a:ext cx="7895676" cy="604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109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Сумма проекта в протоколе меньше итоговой суммы в заявке</a:t>
              </a:r>
              <a:endParaRPr lang="ru-RU" sz="2000" b="1" kern="12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828337" y="1384060"/>
            <a:ext cx="7895676" cy="647377"/>
            <a:chOff x="484648" y="207290"/>
            <a:chExt cx="8046731" cy="647377"/>
          </a:xfrm>
        </p:grpSpPr>
        <p:sp>
          <p:nvSpPr>
            <p:cNvPr id="50" name="Пятиугольник 49"/>
            <p:cNvSpPr/>
            <p:nvPr/>
          </p:nvSpPr>
          <p:spPr>
            <a:xfrm rot="10800000">
              <a:off x="484648" y="207290"/>
              <a:ext cx="8046731" cy="604219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Пятиугольник 4"/>
            <p:cNvSpPr/>
            <p:nvPr/>
          </p:nvSpPr>
          <p:spPr>
            <a:xfrm>
              <a:off x="630615" y="250448"/>
              <a:ext cx="7895676" cy="604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109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Фото и видео собрания должны быть четкими, видны все собравшиеся</a:t>
              </a:r>
              <a:endParaRPr lang="ru-RU" sz="2000" b="1" kern="12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791123" y="3573016"/>
            <a:ext cx="7895677" cy="604219"/>
            <a:chOff x="492363" y="170"/>
            <a:chExt cx="8046731" cy="604219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492363" y="170"/>
              <a:ext cx="8046731" cy="604219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1184480" y="170"/>
              <a:ext cx="7354614" cy="601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109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Неправильное отнесение к типологии</a:t>
              </a:r>
              <a:endParaRPr lang="ru-RU" sz="2000" b="1" kern="1200" dirty="0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810293" y="4245579"/>
            <a:ext cx="7895677" cy="604220"/>
            <a:chOff x="492362" y="169"/>
            <a:chExt cx="8046732" cy="604220"/>
          </a:xfrm>
        </p:grpSpPr>
        <p:sp>
          <p:nvSpPr>
            <p:cNvPr id="56" name="Пятиугольник 55"/>
            <p:cNvSpPr/>
            <p:nvPr/>
          </p:nvSpPr>
          <p:spPr>
            <a:xfrm rot="10800000">
              <a:off x="492362" y="169"/>
              <a:ext cx="8046732" cy="591915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Пятиугольник 4"/>
            <p:cNvSpPr/>
            <p:nvPr/>
          </p:nvSpPr>
          <p:spPr>
            <a:xfrm>
              <a:off x="643418" y="170"/>
              <a:ext cx="7895676" cy="6042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109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 выписке из бюджета неправильный КЦСР (обратить внимание на наличие муниципальной программы)</a:t>
              </a:r>
              <a:endParaRPr lang="ru-RU" sz="2000" b="1" kern="12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835905" y="4958618"/>
            <a:ext cx="7883469" cy="604219"/>
            <a:chOff x="492363" y="170"/>
            <a:chExt cx="8046731" cy="60421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9" name="Пятиугольник 58"/>
            <p:cNvSpPr/>
            <p:nvPr/>
          </p:nvSpPr>
          <p:spPr>
            <a:xfrm rot="10800000">
              <a:off x="492363" y="170"/>
              <a:ext cx="8046731" cy="604219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Пятиугольник 4"/>
            <p:cNvSpPr/>
            <p:nvPr/>
          </p:nvSpPr>
          <p:spPr>
            <a:xfrm>
              <a:off x="891888" y="12474"/>
              <a:ext cx="7647205" cy="5424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109" tIns="76200" rIns="14224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Выписка из муниципальной собственности не соответствует рекомендованной форме</a:t>
              </a:r>
              <a:endParaRPr lang="ru-RU" sz="2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793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66723" y="6477194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20"/>
          <p:cNvSpPr>
            <a:spLocks noGrp="1"/>
          </p:cNvSpPr>
          <p:nvPr>
            <p:ph type="title"/>
          </p:nvPr>
        </p:nvSpPr>
        <p:spPr>
          <a:xfrm>
            <a:off x="670723" y="298557"/>
            <a:ext cx="8229600" cy="538156"/>
          </a:xfrm>
          <a:noFill/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СВОД-СМАРТ</a:t>
            </a:r>
            <a:endParaRPr lang="ru-RU" sz="25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5005"/>
          <a:stretch>
            <a:fillRect/>
          </a:stretch>
        </p:blipFill>
        <p:spPr bwMode="auto">
          <a:xfrm>
            <a:off x="149630" y="290946"/>
            <a:ext cx="828675" cy="10287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305" y="1314077"/>
            <a:ext cx="1359526" cy="1707028"/>
          </a:xfrm>
          <a:prstGeom prst="rect">
            <a:avLst/>
          </a:prstGeom>
        </p:spPr>
      </p:pic>
      <p:pic>
        <p:nvPicPr>
          <p:cNvPr id="38" name="Рисунок 37"/>
          <p:cNvPicPr/>
          <p:nvPr/>
        </p:nvPicPr>
        <p:blipFill rotWithShape="1">
          <a:blip r:embed="rId4"/>
          <a:srcRect l="40246" t="35403" r="39391" b="37403"/>
          <a:stretch/>
        </p:blipFill>
        <p:spPr bwMode="auto">
          <a:xfrm>
            <a:off x="978305" y="4286422"/>
            <a:ext cx="3456384" cy="2221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Рисунок 60"/>
          <p:cNvPicPr/>
          <p:nvPr/>
        </p:nvPicPr>
        <p:blipFill rotWithShape="1">
          <a:blip r:embed="rId5"/>
          <a:srcRect l="38963" t="39584" r="39231" b="35937"/>
          <a:stretch/>
        </p:blipFill>
        <p:spPr bwMode="auto">
          <a:xfrm>
            <a:off x="2123728" y="2194870"/>
            <a:ext cx="3219899" cy="2091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67688" y="1196435"/>
            <a:ext cx="54087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комплекс "Свод-СМАРТ"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консолидированной бюджетной и произвольной отчетности («Свод-Смарт»)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2857663"/>
            <a:ext cx="2795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Авторизация в комплексе через имеющийся браузер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932040" y="4528929"/>
            <a:ext cx="2795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Авторизация через установленный комплексе на рабочем столе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34048" y="86308"/>
            <a:ext cx="828677" cy="1028701"/>
          </a:xfrm>
          <a:prstGeom prst="rect">
            <a:avLst/>
          </a:prstGeom>
          <a:noFill/>
        </p:spPr>
      </p:pic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1225559" y="2944825"/>
            <a:ext cx="6783389" cy="842965"/>
          </a:xfrm>
        </p:spPr>
        <p:txBody>
          <a:bodyPr/>
          <a:lstStyle/>
          <a:p>
            <a:pPr marL="0" indent="0" algn="ctr">
              <a:buNone/>
              <a:tabLst>
                <a:tab pos="1882560" algn="l"/>
              </a:tabLst>
            </a:pPr>
            <a:r>
              <a:rPr lang="ru-RU" altLang="ru-RU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0880" cy="648391"/>
          </a:xfrm>
          <a:noFill/>
        </p:spPr>
        <p:txBody>
          <a:bodyPr>
            <a:noAutofit/>
          </a:bodyPr>
          <a:lstStyle/>
          <a:p>
            <a:pPr defTabSz="914400" fontAlgn="base">
              <a:spcAft>
                <a:spcPct val="0"/>
              </a:spcAft>
              <a:defRPr/>
            </a:pPr>
            <a:r>
              <a:rPr lang="ru-RU" sz="30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Итоги отбора проектов в 2019 году</a:t>
            </a:r>
            <a:endParaRPr lang="ru-RU" sz="3000" b="1" dirty="0">
              <a:solidFill>
                <a:srgbClr val="A88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5005"/>
          <a:stretch>
            <a:fillRect/>
          </a:stretch>
        </p:blipFill>
        <p:spPr bwMode="auto">
          <a:xfrm>
            <a:off x="134033" y="86299"/>
            <a:ext cx="828675" cy="10287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655502"/>
              </p:ext>
            </p:extLst>
          </p:nvPr>
        </p:nvGraphicFramePr>
        <p:xfrm>
          <a:off x="985964" y="4182986"/>
          <a:ext cx="7834508" cy="217336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750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835">
                  <a:extLst>
                    <a:ext uri="{9D8B030D-6E8A-4147-A177-3AD203B41FA5}">
                      <a16:colId xmlns:a16="http://schemas.microsoft.com/office/drawing/2014/main" val="4231408761"/>
                    </a:ext>
                  </a:extLst>
                </a:gridCol>
              </a:tblGrid>
              <a:tr h="436085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конкурсного отбора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ru-RU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ГП и СП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ru-RU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83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8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поданных заявок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99186"/>
                  </a:ext>
                </a:extLst>
              </a:tr>
              <a:tr h="611432">
                <a:tc>
                  <a:txBody>
                    <a:bodyPr/>
                    <a:lstStyle/>
                    <a:p>
                      <a:pPr marL="36000" algn="l" fontAlgn="b"/>
                      <a:r>
                        <a:rPr lang="ru-RU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Соответствующие требованиям Порядка – принятые на конкурс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621">
                <a:tc>
                  <a:txBody>
                    <a:bodyPr/>
                    <a:lstStyle/>
                    <a:p>
                      <a:pPr marL="360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победивших заявок – Проектов ППМИ</a:t>
                      </a:r>
                      <a:r>
                        <a:rPr lang="ru-RU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</a:t>
                      </a:r>
                      <a:endParaRPr lang="ru-RU" sz="18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783">
                <a:tc>
                  <a:txBody>
                    <a:bodyPr/>
                    <a:lstStyle/>
                    <a:p>
                      <a:pPr marL="360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победителей 2019</a:t>
                      </a:r>
                      <a:endParaRPr lang="ru-RU" sz="1800" b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 fontAlgn="b"/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75877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2708" y="3396376"/>
            <a:ext cx="5121460" cy="646331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Конкурсная комиссия по распределению субсидии ППМИ – 15 апреля 2019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6398849"/>
            <a:ext cx="2133600" cy="365124"/>
          </a:xfrm>
        </p:spPr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98476"/>
              </p:ext>
            </p:extLst>
          </p:nvPr>
        </p:nvGraphicFramePr>
        <p:xfrm>
          <a:off x="962708" y="1125098"/>
          <a:ext cx="7857765" cy="205105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872274">
                  <a:extLst>
                    <a:ext uri="{9D8B030D-6E8A-4147-A177-3AD203B41FA5}">
                      <a16:colId xmlns:a16="http://schemas.microsoft.com/office/drawing/2014/main" val="4147543924"/>
                    </a:ext>
                  </a:extLst>
                </a:gridCol>
                <a:gridCol w="816083">
                  <a:extLst>
                    <a:ext uri="{9D8B030D-6E8A-4147-A177-3AD203B41FA5}">
                      <a16:colId xmlns:a16="http://schemas.microsoft.com/office/drawing/2014/main" val="710502013"/>
                    </a:ext>
                  </a:extLst>
                </a:gridCol>
                <a:gridCol w="818843">
                  <a:extLst>
                    <a:ext uri="{9D8B030D-6E8A-4147-A177-3AD203B41FA5}">
                      <a16:colId xmlns:a16="http://schemas.microsoft.com/office/drawing/2014/main" val="471660440"/>
                    </a:ext>
                  </a:extLst>
                </a:gridCol>
                <a:gridCol w="837641">
                  <a:extLst>
                    <a:ext uri="{9D8B030D-6E8A-4147-A177-3AD203B41FA5}">
                      <a16:colId xmlns:a16="http://schemas.microsoft.com/office/drawing/2014/main" val="109399059"/>
                    </a:ext>
                  </a:extLst>
                </a:gridCol>
                <a:gridCol w="754937">
                  <a:extLst>
                    <a:ext uri="{9D8B030D-6E8A-4147-A177-3AD203B41FA5}">
                      <a16:colId xmlns:a16="http://schemas.microsoft.com/office/drawing/2014/main" val="3988815563"/>
                    </a:ext>
                  </a:extLst>
                </a:gridCol>
                <a:gridCol w="1006482">
                  <a:extLst>
                    <a:ext uri="{9D8B030D-6E8A-4147-A177-3AD203B41FA5}">
                      <a16:colId xmlns:a16="http://schemas.microsoft.com/office/drawing/2014/main" val="3722958475"/>
                    </a:ext>
                  </a:extLst>
                </a:gridCol>
                <a:gridCol w="751505">
                  <a:extLst>
                    <a:ext uri="{9D8B030D-6E8A-4147-A177-3AD203B41FA5}">
                      <a16:colId xmlns:a16="http://schemas.microsoft.com/office/drawing/2014/main" val="2500799625"/>
                    </a:ext>
                  </a:extLst>
                </a:gridCol>
              </a:tblGrid>
              <a:tr h="1816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840762"/>
                  </a:ext>
                </a:extLst>
              </a:tr>
              <a:tr h="323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поселения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25156"/>
                  </a:ext>
                </a:extLst>
              </a:tr>
              <a:tr h="44345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участников (муниципалитеты)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187" marR="8799" marT="879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extLst>
                  <a:ext uri="{0D108BD9-81ED-4DB2-BD59-A6C34878D82A}">
                    <a16:rowId xmlns:a16="http://schemas.microsoft.com/office/drawing/2014/main" val="3870569748"/>
                  </a:ext>
                </a:extLst>
              </a:tr>
              <a:tr h="30897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заявок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187" marR="8799" marT="879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sng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6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sng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6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sng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ru-RU" sz="1600" b="1" i="0" u="sng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sng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16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extLst>
                  <a:ext uri="{0D108BD9-81ED-4DB2-BD59-A6C34878D82A}">
                    <a16:rowId xmlns:a16="http://schemas.microsoft.com/office/drawing/2014/main" val="2836643411"/>
                  </a:ext>
                </a:extLst>
              </a:tr>
              <a:tr h="44345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в общем количестве МО области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187" marR="8799" marT="8799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sng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1600" b="1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99" marR="8799" marT="8799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187" marR="8799" marT="8799" marB="0"/>
                </a:tc>
                <a:extLst>
                  <a:ext uri="{0D108BD9-81ED-4DB2-BD59-A6C34878D82A}">
                    <a16:rowId xmlns:a16="http://schemas.microsoft.com/office/drawing/2014/main" val="2567176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4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64742"/>
            <a:ext cx="7811832" cy="850105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приема </a:t>
            </a:r>
            <a:r>
              <a:rPr lang="ru-RU" sz="3300" b="1" dirty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заявок ППМИ 2019 на </a:t>
            </a:r>
            <a:r>
              <a:rPr lang="ru-RU" sz="3300" b="1" dirty="0" smtClean="0">
                <a:solidFill>
                  <a:srgbClr val="A88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 типология проектов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74639"/>
            <a:ext cx="829128" cy="103031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4215-77BE-4C44-A321-95C372312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9409511"/>
              </p:ext>
            </p:extLst>
          </p:nvPr>
        </p:nvGraphicFramePr>
        <p:xfrm>
          <a:off x="611560" y="1387727"/>
          <a:ext cx="8075240" cy="506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911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14333</TotalTime>
  <Words>4078</Words>
  <Application>Microsoft Office PowerPoint</Application>
  <PresentationFormat>Экран (4:3)</PresentationFormat>
  <Paragraphs>853</Paragraphs>
  <Slides>74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1" baseType="lpstr">
      <vt:lpstr>ＭＳ Ｐゴシック</vt:lpstr>
      <vt:lpstr>Arial</vt:lpstr>
      <vt:lpstr>Calibri</vt:lpstr>
      <vt:lpstr>Georgia</vt:lpstr>
      <vt:lpstr>Times New Roman</vt:lpstr>
      <vt:lpstr>Wingdings</vt:lpstr>
      <vt:lpstr>1_Тема Office</vt:lpstr>
      <vt:lpstr>МИНИСТЕРСТВО ФИНАНСОВ ТВЕРСКОЙ ОБЛАСТИ</vt:lpstr>
      <vt:lpstr>Инициативное бюджетирование  в Тверской области</vt:lpstr>
      <vt:lpstr>Программа поддержки местных инициатив </vt:lpstr>
      <vt:lpstr>Основная идея Программы</vt:lpstr>
      <vt:lpstr>Эффекты внедрения практики ППМИ</vt:lpstr>
      <vt:lpstr>МИНИСТЕРСТВО ФИНАНСОВ ТВЕРСКОЙ ОБЛАСТИ</vt:lpstr>
      <vt:lpstr>ПРОГРАММА ПОДДЕРЖКИ МЕСТНЫХ ИНИЦИАТИВ</vt:lpstr>
      <vt:lpstr>Итоги отбора проектов в 2019 году</vt:lpstr>
      <vt:lpstr>Итоги приема заявок ППМИ 2019 на территории ГО типология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МИНИСТЕРСТВО ФИНАНСОВ ТВЕРСКОЙ ОБЛАСТИ</vt:lpstr>
      <vt:lpstr>Нормативно-правовая база ППМИ</vt:lpstr>
      <vt:lpstr>Информация для вновь образованных муниципальных образований</vt:lpstr>
      <vt:lpstr>Нормативно-правовая база ППМИ</vt:lpstr>
      <vt:lpstr>Нормативно-правовая база ППМИ (продолжение)</vt:lpstr>
      <vt:lpstr>Презентация PowerPoint</vt:lpstr>
      <vt:lpstr>Презентация PowerPoint</vt:lpstr>
      <vt:lpstr>МИНИСТЕРСТВО ФИНАНСОВ ТВЕРСКОЙ ОБЛАСТИ</vt:lpstr>
      <vt:lpstr>Этапы реализации ППМИ</vt:lpstr>
      <vt:lpstr>Состав конкурсной документации</vt:lpstr>
      <vt:lpstr>Критерии конкурсного отбора в ГО </vt:lpstr>
      <vt:lpstr>Критерии конкурсного отбора в ГО (продолжение) </vt:lpstr>
      <vt:lpstr>Критерии конкурсного отбора ГО (продолжение) </vt:lpstr>
      <vt:lpstr>МИНИСТЕРСТВО ФИНАНСОВ ТВЕРСКОЙ ОБЛАСТИ</vt:lpstr>
      <vt:lpstr>ВАЖНО</vt:lpstr>
      <vt:lpstr>Вопросы местного значения, предусмотренные статьей 16 Федерального закона от 06.10.2003 N 131-ФЗ</vt:lpstr>
      <vt:lpstr>Вопросы местного значения, предусмотренные статьей 16 Федерального закона от 06.10.2003 N 131-ФЗ</vt:lpstr>
      <vt:lpstr>Вопросы местного значения, предусмотренные статьей 16 Федерального закона от 06.10.2003 N 131-ФЗ</vt:lpstr>
      <vt:lpstr>Вопросы местного значения, предусмотренные статьей 16 Федерального закона от 06.10.2003 N 131-ФЗ</vt:lpstr>
      <vt:lpstr>Вопросы местного значения, предусмотренные статьей 16 Федерального закона от 06.10.2003 N 131-ФЗ</vt:lpstr>
      <vt:lpstr>Вопросы местного значения, предусмотренные статьей 16 Федерального закона от 06.10.2003 N 131-ФЗ</vt:lpstr>
      <vt:lpstr>МИНИСТЕРСТВО ФИНАНСОВ ТВЕРСКОЙ ОБЛАСТИ</vt:lpstr>
      <vt:lpstr>Общий алгоритм</vt:lpstr>
      <vt:lpstr>Общий алгоритм (продолжение) </vt:lpstr>
      <vt:lpstr>Система  управления ППМИ в городском округе</vt:lpstr>
      <vt:lpstr>Алгоритм работы ноябрь-декабрь 2019 г</vt:lpstr>
      <vt:lpstr>Ноябрь-декабрь 2019 г (продолжение)</vt:lpstr>
      <vt:lpstr>Ноябрь-декабрь 2019 г (продолжение)</vt:lpstr>
      <vt:lpstr>Ограничения по проектам</vt:lpstr>
      <vt:lpstr>Ноябрь-декабрь 2019 г (продолжение)</vt:lpstr>
      <vt:lpstr>Ноябрь–декабрь 2019 г (продолжение)</vt:lpstr>
      <vt:lpstr>Ноябрь–декабрь 2019 г (продолжение)</vt:lpstr>
      <vt:lpstr>Декабрь 2019 г – январь 2020 г (подведение итогов)</vt:lpstr>
      <vt:lpstr>Январь – март 2020 г Подготовка конкурсной документации  </vt:lpstr>
      <vt:lpstr>Подготовка конкурсной документации</vt:lpstr>
      <vt:lpstr>Конкурс Апрель 2020 г</vt:lpstr>
      <vt:lpstr>Март-Апрель 2020 г</vt:lpstr>
      <vt:lpstr>Презентация PowerPoint</vt:lpstr>
      <vt:lpstr>Презентация PowerPoint</vt:lpstr>
      <vt:lpstr>МИНИСТЕРСТВО ФИНАНСОВ ТВЕРСКОЙ ОБЛАСТИ</vt:lpstr>
      <vt:lpstr>Источники информации о ППМИ</vt:lpstr>
      <vt:lpstr>Источники информации о ППМИ (продолжение)</vt:lpstr>
      <vt:lpstr>Источники информации о ППМИ (продолжение)</vt:lpstr>
      <vt:lpstr>МИНИСТЕРСТВО ФИНАНСОВ ТВЕРСКОЙ ОБЛАСТИ</vt:lpstr>
      <vt:lpstr>Заявка на участие в конкурсном отборе</vt:lpstr>
      <vt:lpstr>Протокол собрания граждан</vt:lpstr>
      <vt:lpstr>Прилагаемые документы. Лист регистрации участников собрания .</vt:lpstr>
      <vt:lpstr>Прилагаемые документы. Выписка, письма ЗС</vt:lpstr>
      <vt:lpstr>Прилагаемые документы. Договор и акт РЦЦС.</vt:lpstr>
      <vt:lpstr>Прилагаемые документы. Смета с РЦЦС.</vt:lpstr>
      <vt:lpstr>Прилагаемые документы. Собственность</vt:lpstr>
      <vt:lpstr>Прилагаемые документы. Письма ЮЛ</vt:lpstr>
      <vt:lpstr>Прилагаемые документы. Анкеты, опросы</vt:lpstr>
      <vt:lpstr>Прилагаемые документы. СМИ</vt:lpstr>
      <vt:lpstr>Типовые ошибки</vt:lpstr>
      <vt:lpstr>СВОД-СМАРТ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транспорта Тверской области</dc:title>
  <dc:creator>zsl</dc:creator>
  <cp:lastModifiedBy>Екатерина Вишнякова</cp:lastModifiedBy>
  <cp:revision>1277</cp:revision>
  <cp:lastPrinted>2019-10-31T12:16:34Z</cp:lastPrinted>
  <dcterms:created xsi:type="dcterms:W3CDTF">2016-06-06T10:50:36Z</dcterms:created>
  <dcterms:modified xsi:type="dcterms:W3CDTF">2019-11-01T06:06:12Z</dcterms:modified>
</cp:coreProperties>
</file>